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9"/>
  </p:notesMasterIdLst>
  <p:sldIdLst>
    <p:sldId id="256" r:id="rId2"/>
    <p:sldId id="265" r:id="rId3"/>
    <p:sldId id="257" r:id="rId4"/>
    <p:sldId id="258" r:id="rId5"/>
    <p:sldId id="259" r:id="rId6"/>
    <p:sldId id="260" r:id="rId7"/>
    <p:sldId id="261" r:id="rId8"/>
    <p:sldId id="262" r:id="rId9"/>
    <p:sldId id="263" r:id="rId10"/>
    <p:sldId id="264" r:id="rId11"/>
    <p:sldId id="267" r:id="rId12"/>
    <p:sldId id="269" r:id="rId13"/>
    <p:sldId id="270" r:id="rId14"/>
    <p:sldId id="271" r:id="rId15"/>
    <p:sldId id="273" r:id="rId16"/>
    <p:sldId id="272" r:id="rId17"/>
    <p:sldId id="274" r:id="rId18"/>
    <p:sldId id="276" r:id="rId19"/>
    <p:sldId id="277" r:id="rId20"/>
    <p:sldId id="279" r:id="rId21"/>
    <p:sldId id="280" r:id="rId22"/>
    <p:sldId id="281" r:id="rId23"/>
    <p:sldId id="282" r:id="rId24"/>
    <p:sldId id="283" r:id="rId25"/>
    <p:sldId id="278" r:id="rId26"/>
    <p:sldId id="275" r:id="rId27"/>
    <p:sldId id="299" r:id="rId28"/>
    <p:sldId id="300" r:id="rId29"/>
    <p:sldId id="301" r:id="rId30"/>
    <p:sldId id="302" r:id="rId31"/>
    <p:sldId id="303" r:id="rId32"/>
    <p:sldId id="304" r:id="rId33"/>
    <p:sldId id="305"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81" d="100"/>
          <a:sy n="81" d="100"/>
        </p:scale>
        <p:origin x="64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1937FAE4-4670-4A29-A774-96BDF52E9AD5}" type="datetimeFigureOut">
              <a:rPr lang="fa-IR" smtClean="0"/>
              <a:t>08/10/1440</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7A753C2E-1049-4CF8-A5F6-0B2A7E451376}" type="slidenum">
              <a:rPr lang="fa-IR" smtClean="0"/>
              <a:t>‹#›</a:t>
            </a:fld>
            <a:endParaRPr lang="fa-IR"/>
          </a:p>
        </p:txBody>
      </p:sp>
    </p:spTree>
    <p:extLst>
      <p:ext uri="{BB962C8B-B14F-4D97-AF65-F5344CB8AC3E}">
        <p14:creationId xmlns:p14="http://schemas.microsoft.com/office/powerpoint/2010/main" val="234584050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BF82644-6BAD-449D-920D-615775D9CF58}" type="slidenum">
              <a:rPr lang="en-US" smtClean="0">
                <a:cs typeface="Arial" pitchFamily="34" charset="0"/>
              </a:rPr>
              <a:pPr fontAlgn="base">
                <a:spcBef>
                  <a:spcPct val="0"/>
                </a:spcBef>
                <a:spcAft>
                  <a:spcPct val="0"/>
                </a:spcAft>
                <a:defRPr/>
              </a:pPr>
              <a:t>11</a:t>
            </a:fld>
            <a:endParaRPr lang="en-US" smtClean="0">
              <a:cs typeface="Arial" pitchFamily="34" charset="0"/>
            </a:endParaRPr>
          </a:p>
        </p:txBody>
      </p:sp>
    </p:spTree>
    <p:extLst>
      <p:ext uri="{BB962C8B-B14F-4D97-AF65-F5344CB8AC3E}">
        <p14:creationId xmlns:p14="http://schemas.microsoft.com/office/powerpoint/2010/main" val="2757084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993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6ECAB12-4C56-48EE-B897-A2293141FF06}" type="slidenum">
              <a:rPr lang="en-US" smtClean="0">
                <a:solidFill>
                  <a:srgbClr val="000000"/>
                </a:solidFill>
                <a:cs typeface="Arial" pitchFamily="34" charset="0"/>
              </a:rPr>
              <a:pPr fontAlgn="base">
                <a:spcBef>
                  <a:spcPct val="0"/>
                </a:spcBef>
                <a:spcAft>
                  <a:spcPct val="0"/>
                </a:spcAft>
                <a:defRPr/>
              </a:pPr>
              <a:t>33</a:t>
            </a:fld>
            <a:endParaRPr lang="en-US" smtClean="0">
              <a:solidFill>
                <a:srgbClr val="000000"/>
              </a:solidFill>
              <a:cs typeface="Arial" pitchFamily="34" charset="0"/>
            </a:endParaRPr>
          </a:p>
        </p:txBody>
      </p:sp>
    </p:spTree>
    <p:extLst>
      <p:ext uri="{BB962C8B-B14F-4D97-AF65-F5344CB8AC3E}">
        <p14:creationId xmlns:p14="http://schemas.microsoft.com/office/powerpoint/2010/main" val="2467011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45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5B864E6-3840-4FB3-A6B6-3397F4602C99}" type="slidenum">
              <a:rPr lang="en-US" smtClean="0">
                <a:cs typeface="Arial" pitchFamily="34" charset="0"/>
              </a:rPr>
              <a:pPr fontAlgn="base">
                <a:spcBef>
                  <a:spcPct val="0"/>
                </a:spcBef>
                <a:spcAft>
                  <a:spcPct val="0"/>
                </a:spcAft>
                <a:defRPr/>
              </a:pPr>
              <a:t>12</a:t>
            </a:fld>
            <a:endParaRPr lang="en-US" smtClean="0">
              <a:cs typeface="Arial" pitchFamily="34" charset="0"/>
            </a:endParaRPr>
          </a:p>
        </p:txBody>
      </p:sp>
    </p:spTree>
    <p:extLst>
      <p:ext uri="{BB962C8B-B14F-4D97-AF65-F5344CB8AC3E}">
        <p14:creationId xmlns:p14="http://schemas.microsoft.com/office/powerpoint/2010/main" val="137562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87DF4CA-6EEB-427C-8489-5FC24F1F86B8}" type="slidenum">
              <a:rPr lang="en-US" smtClean="0">
                <a:cs typeface="Arial" pitchFamily="34" charset="0"/>
              </a:rPr>
              <a:pPr fontAlgn="base">
                <a:spcBef>
                  <a:spcPct val="0"/>
                </a:spcBef>
                <a:spcAft>
                  <a:spcPct val="0"/>
                </a:spcAft>
                <a:defRPr/>
              </a:pPr>
              <a:t>18</a:t>
            </a:fld>
            <a:endParaRPr lang="en-US" smtClean="0">
              <a:cs typeface="Arial" pitchFamily="34" charset="0"/>
            </a:endParaRPr>
          </a:p>
        </p:txBody>
      </p:sp>
    </p:spTree>
    <p:extLst>
      <p:ext uri="{BB962C8B-B14F-4D97-AF65-F5344CB8AC3E}">
        <p14:creationId xmlns:p14="http://schemas.microsoft.com/office/powerpoint/2010/main" val="1159349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1C460F-DD90-4884-9523-295BA00CA62F}" type="slidenum">
              <a:rPr lang="en-US" smtClean="0">
                <a:cs typeface="Arial" pitchFamily="34" charset="0"/>
              </a:rPr>
              <a:pPr fontAlgn="base">
                <a:spcBef>
                  <a:spcPct val="0"/>
                </a:spcBef>
                <a:spcAft>
                  <a:spcPct val="0"/>
                </a:spcAft>
                <a:defRPr/>
              </a:pPr>
              <a:t>22</a:t>
            </a:fld>
            <a:endParaRPr lang="en-US" smtClean="0">
              <a:cs typeface="Arial" pitchFamily="34" charset="0"/>
            </a:endParaRPr>
          </a:p>
        </p:txBody>
      </p:sp>
    </p:spTree>
    <p:extLst>
      <p:ext uri="{BB962C8B-B14F-4D97-AF65-F5344CB8AC3E}">
        <p14:creationId xmlns:p14="http://schemas.microsoft.com/office/powerpoint/2010/main" val="678044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0910922-CE78-4B7A-BD67-4669BDF658F5}" type="slidenum">
              <a:rPr lang="en-US" smtClean="0">
                <a:cs typeface="Arial" pitchFamily="34" charset="0"/>
              </a:rPr>
              <a:pPr fontAlgn="base">
                <a:spcBef>
                  <a:spcPct val="0"/>
                </a:spcBef>
                <a:spcAft>
                  <a:spcPct val="0"/>
                </a:spcAft>
                <a:defRPr/>
              </a:pPr>
              <a:t>23</a:t>
            </a:fld>
            <a:endParaRPr lang="en-US" smtClean="0">
              <a:cs typeface="Arial" pitchFamily="34" charset="0"/>
            </a:endParaRPr>
          </a:p>
        </p:txBody>
      </p:sp>
    </p:spTree>
    <p:extLst>
      <p:ext uri="{BB962C8B-B14F-4D97-AF65-F5344CB8AC3E}">
        <p14:creationId xmlns:p14="http://schemas.microsoft.com/office/powerpoint/2010/main" val="40425362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849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52C236-AED3-4C82-B503-0363B0563811}" type="slidenum">
              <a:rPr lang="en-US" smtClean="0">
                <a:solidFill>
                  <a:srgbClr val="000000"/>
                </a:solidFill>
                <a:cs typeface="Arial" pitchFamily="34" charset="0"/>
              </a:rPr>
              <a:pPr fontAlgn="base">
                <a:spcBef>
                  <a:spcPct val="0"/>
                </a:spcBef>
                <a:spcAft>
                  <a:spcPct val="0"/>
                </a:spcAft>
                <a:defRPr/>
              </a:pPr>
              <a:t>27</a:t>
            </a:fld>
            <a:endParaRPr lang="en-US" smtClean="0">
              <a:solidFill>
                <a:srgbClr val="000000"/>
              </a:solidFill>
              <a:cs typeface="Arial" pitchFamily="34" charset="0"/>
            </a:endParaRPr>
          </a:p>
        </p:txBody>
      </p:sp>
    </p:spTree>
    <p:extLst>
      <p:ext uri="{BB962C8B-B14F-4D97-AF65-F5344CB8AC3E}">
        <p14:creationId xmlns:p14="http://schemas.microsoft.com/office/powerpoint/2010/main" val="6363387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860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B297409-99B5-4CF2-A13E-C52BEBEAE017}" type="slidenum">
              <a:rPr lang="en-US" smtClean="0">
                <a:solidFill>
                  <a:srgbClr val="000000"/>
                </a:solidFill>
                <a:cs typeface="Arial" pitchFamily="34" charset="0"/>
              </a:rPr>
              <a:pPr fontAlgn="base">
                <a:spcBef>
                  <a:spcPct val="0"/>
                </a:spcBef>
                <a:spcAft>
                  <a:spcPct val="0"/>
                </a:spcAft>
                <a:defRPr/>
              </a:pPr>
              <a:t>30</a:t>
            </a:fld>
            <a:endParaRPr lang="en-US" smtClean="0">
              <a:solidFill>
                <a:srgbClr val="000000"/>
              </a:solidFill>
              <a:cs typeface="Arial" pitchFamily="34" charset="0"/>
            </a:endParaRPr>
          </a:p>
        </p:txBody>
      </p:sp>
    </p:spTree>
    <p:extLst>
      <p:ext uri="{BB962C8B-B14F-4D97-AF65-F5344CB8AC3E}">
        <p14:creationId xmlns:p14="http://schemas.microsoft.com/office/powerpoint/2010/main" val="2124684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890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4741BA2-3740-4018-86C2-6AE54C78C9E8}" type="slidenum">
              <a:rPr lang="en-US" smtClean="0">
                <a:solidFill>
                  <a:srgbClr val="000000"/>
                </a:solidFill>
                <a:cs typeface="Arial" pitchFamily="34" charset="0"/>
              </a:rPr>
              <a:pPr fontAlgn="base">
                <a:spcBef>
                  <a:spcPct val="0"/>
                </a:spcBef>
                <a:spcAft>
                  <a:spcPct val="0"/>
                </a:spcAft>
                <a:defRPr/>
              </a:pPr>
              <a:t>31</a:t>
            </a:fld>
            <a:endParaRPr lang="en-US" smtClean="0">
              <a:solidFill>
                <a:srgbClr val="000000"/>
              </a:solidFill>
              <a:cs typeface="Arial" pitchFamily="34" charset="0"/>
            </a:endParaRPr>
          </a:p>
        </p:txBody>
      </p:sp>
    </p:spTree>
    <p:extLst>
      <p:ext uri="{BB962C8B-B14F-4D97-AF65-F5344CB8AC3E}">
        <p14:creationId xmlns:p14="http://schemas.microsoft.com/office/powerpoint/2010/main" val="1179145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901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04F0E3D-D448-4845-A88D-E8C44B0C5C3E}" type="slidenum">
              <a:rPr lang="en-US" smtClean="0">
                <a:solidFill>
                  <a:srgbClr val="000000"/>
                </a:solidFill>
                <a:cs typeface="Arial" pitchFamily="34" charset="0"/>
              </a:rPr>
              <a:pPr fontAlgn="base">
                <a:spcBef>
                  <a:spcPct val="0"/>
                </a:spcBef>
                <a:spcAft>
                  <a:spcPct val="0"/>
                </a:spcAft>
                <a:defRPr/>
              </a:pPr>
              <a:t>32</a:t>
            </a:fld>
            <a:endParaRPr lang="en-US" smtClean="0">
              <a:solidFill>
                <a:srgbClr val="000000"/>
              </a:solidFill>
              <a:cs typeface="Arial" pitchFamily="34" charset="0"/>
            </a:endParaRPr>
          </a:p>
        </p:txBody>
      </p:sp>
    </p:spTree>
    <p:extLst>
      <p:ext uri="{BB962C8B-B14F-4D97-AF65-F5344CB8AC3E}">
        <p14:creationId xmlns:p14="http://schemas.microsoft.com/office/powerpoint/2010/main" val="2301855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06B9DFA8-5A45-44E9-B1CE-0F7CF08A218F}" type="datetimeFigureOut">
              <a:rPr lang="fa-IR" smtClean="0"/>
              <a:t>08/10/1440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1100769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6B9DFA8-5A45-44E9-B1CE-0F7CF08A218F}" type="datetimeFigureOut">
              <a:rPr lang="fa-IR" smtClean="0"/>
              <a:t>08/10/1440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605531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6B9DFA8-5A45-44E9-B1CE-0F7CF08A218F}" type="datetimeFigureOut">
              <a:rPr lang="fa-IR" smtClean="0"/>
              <a:t>08/10/1440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1151227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10972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828801"/>
            <a:ext cx="10972800" cy="4302125"/>
          </a:xfrm>
        </p:spPr>
        <p:txBody>
          <a:bodyPr rtlCol="0">
            <a:normAutofit/>
          </a:bodyPr>
          <a:lstStyle/>
          <a:p>
            <a:pPr lvl="0"/>
            <a:endParaRPr lang="en-US" noProof="0" smtClean="0"/>
          </a:p>
        </p:txBody>
      </p:sp>
      <p:sp>
        <p:nvSpPr>
          <p:cNvPr id="4" name="Rectangle 4"/>
          <p:cNvSpPr>
            <a:spLocks noGrp="1" noChangeArrowheads="1"/>
          </p:cNvSpPr>
          <p:nvPr>
            <p:ph type="dt" sz="half" idx="10"/>
          </p:nvPr>
        </p:nvSpPr>
        <p:spPr/>
        <p:txBody>
          <a:bodyPr/>
          <a:lstStyle>
            <a:lvl1pPr>
              <a:defRPr/>
            </a:lvl1pPr>
          </a:lstStyle>
          <a:p>
            <a:pPr>
              <a:defRPr/>
            </a:pPr>
            <a:fld id="{6DCF9A9D-8422-4219-8476-E97BBFB117DF}" type="datetime8">
              <a:rPr lang="fa-IR" smtClean="0"/>
              <a:pPr>
                <a:defRPr/>
              </a:pPr>
              <a:t>11 ژوئن 19</a:t>
            </a:fld>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By: Dr K . Mirzae</a:t>
            </a: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F8AD59-15AA-4283-8601-A01C9B642D22}" type="slidenum">
              <a:rPr lang="ar-SA"/>
              <a:pPr>
                <a:defRPr/>
              </a:pPr>
              <a:t>‹#›</a:t>
            </a:fld>
            <a:endParaRPr lang="en-US"/>
          </a:p>
        </p:txBody>
      </p:sp>
    </p:spTree>
    <p:extLst>
      <p:ext uri="{BB962C8B-B14F-4D97-AF65-F5344CB8AC3E}">
        <p14:creationId xmlns:p14="http://schemas.microsoft.com/office/powerpoint/2010/main" val="1967697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a-IR" dirty="0"/>
          </a:p>
        </p:txBody>
      </p:sp>
      <p:sp>
        <p:nvSpPr>
          <p:cNvPr id="4" name="Date Placeholder 3"/>
          <p:cNvSpPr>
            <a:spLocks noGrp="1"/>
          </p:cNvSpPr>
          <p:nvPr>
            <p:ph type="dt" sz="half" idx="10"/>
          </p:nvPr>
        </p:nvSpPr>
        <p:spPr/>
        <p:txBody>
          <a:bodyPr/>
          <a:lstStyle/>
          <a:p>
            <a:fld id="{06B9DFA8-5A45-44E9-B1CE-0F7CF08A218F}" type="datetimeFigureOut">
              <a:rPr lang="fa-IR" smtClean="0"/>
              <a:t>08/10/1440</a:t>
            </a:fld>
            <a:endParaRPr lang="fa-IR"/>
          </a:p>
        </p:txBody>
      </p:sp>
      <p:sp>
        <p:nvSpPr>
          <p:cNvPr id="5" name="Footer Placeholder 4"/>
          <p:cNvSpPr>
            <a:spLocks noGrp="1"/>
          </p:cNvSpPr>
          <p:nvPr>
            <p:ph type="ftr" sz="quarter" idx="11"/>
          </p:nvPr>
        </p:nvSpPr>
        <p:spPr/>
        <p:txBody>
          <a:bodyPr/>
          <a:lstStyle/>
          <a:p>
            <a:r>
              <a:rPr lang="en-US" dirty="0" smtClean="0"/>
              <a:t>Dr. </a:t>
            </a:r>
            <a:r>
              <a:rPr lang="en-US" dirty="0" err="1" smtClean="0"/>
              <a:t>Kassani</a:t>
            </a:r>
            <a:endParaRPr lang="fa-IR" dirty="0"/>
          </a:p>
        </p:txBody>
      </p:sp>
      <p:sp>
        <p:nvSpPr>
          <p:cNvPr id="6" name="Slide Number Placeholder 5"/>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37441538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B9DFA8-5A45-44E9-B1CE-0F7CF08A218F}" type="datetimeFigureOut">
              <a:rPr lang="fa-IR" smtClean="0"/>
              <a:t>08/10/1440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968197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06B9DFA8-5A45-44E9-B1CE-0F7CF08A218F}" type="datetimeFigureOut">
              <a:rPr lang="fa-IR" smtClean="0"/>
              <a:t>08/10/1440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2720489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06B9DFA8-5A45-44E9-B1CE-0F7CF08A218F}" type="datetimeFigureOut">
              <a:rPr lang="fa-IR" smtClean="0"/>
              <a:t>08/10/1440</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797591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06B9DFA8-5A45-44E9-B1CE-0F7CF08A218F}" type="datetimeFigureOut">
              <a:rPr lang="fa-IR" smtClean="0"/>
              <a:t>08/10/1440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1227982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9DFA8-5A45-44E9-B1CE-0F7CF08A218F}" type="datetimeFigureOut">
              <a:rPr lang="fa-IR" smtClean="0"/>
              <a:t>08/10/1440</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541073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B9DFA8-5A45-44E9-B1CE-0F7CF08A218F}" type="datetimeFigureOut">
              <a:rPr lang="fa-IR" smtClean="0"/>
              <a:t>08/10/1440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314745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B9DFA8-5A45-44E9-B1CE-0F7CF08A218F}" type="datetimeFigureOut">
              <a:rPr lang="fa-IR" smtClean="0"/>
              <a:t>08/10/1440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CFD582E-AAFF-495C-ABD5-2DF665E485B9}" type="slidenum">
              <a:rPr lang="fa-IR" smtClean="0"/>
              <a:t>‹#›</a:t>
            </a:fld>
            <a:endParaRPr lang="fa-IR"/>
          </a:p>
        </p:txBody>
      </p:sp>
    </p:spTree>
    <p:extLst>
      <p:ext uri="{BB962C8B-B14F-4D97-AF65-F5344CB8AC3E}">
        <p14:creationId xmlns:p14="http://schemas.microsoft.com/office/powerpoint/2010/main" val="690045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6B9DFA8-5A45-44E9-B1CE-0F7CF08A218F}" type="datetimeFigureOut">
              <a:rPr lang="fa-IR" smtClean="0"/>
              <a:t>08/10/1440</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CFD582E-AAFF-495C-ABD5-2DF665E485B9}" type="slidenum">
              <a:rPr lang="fa-IR" smtClean="0"/>
              <a:t>‹#›</a:t>
            </a:fld>
            <a:endParaRPr lang="fa-IR"/>
          </a:p>
        </p:txBody>
      </p:sp>
    </p:spTree>
    <p:extLst>
      <p:ext uri="{BB962C8B-B14F-4D97-AF65-F5344CB8AC3E}">
        <p14:creationId xmlns:p14="http://schemas.microsoft.com/office/powerpoint/2010/main" val="2561961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2288" y="888364"/>
            <a:ext cx="9144000" cy="3098419"/>
          </a:xfrm>
        </p:spPr>
        <p:txBody>
          <a:bodyPr>
            <a:normAutofit/>
          </a:bodyPr>
          <a:lstStyle/>
          <a:p>
            <a:r>
              <a:rPr lang="fa-IR" sz="7200" dirty="0" smtClean="0">
                <a:solidFill>
                  <a:srgbClr val="FF0000"/>
                </a:solidFill>
                <a:cs typeface="B Nazanin" panose="00000400000000000000" pitchFamily="2" charset="-78"/>
              </a:rPr>
              <a:t>ارزشیابی سوالات آزمون</a:t>
            </a:r>
            <a:r>
              <a:rPr lang="fa-IR" dirty="0" smtClean="0">
                <a:solidFill>
                  <a:srgbClr val="FF0000"/>
                </a:solidFill>
                <a:cs typeface="B Nazanin" panose="00000400000000000000" pitchFamily="2" charset="-78"/>
              </a:rPr>
              <a:t/>
            </a:r>
            <a:br>
              <a:rPr lang="fa-IR" dirty="0" smtClean="0">
                <a:solidFill>
                  <a:srgbClr val="FF0000"/>
                </a:solidFill>
                <a:cs typeface="B Nazanin" panose="00000400000000000000" pitchFamily="2" charset="-78"/>
              </a:rPr>
            </a:br>
            <a:r>
              <a:rPr lang="fa-IR" dirty="0" smtClean="0">
                <a:cs typeface="B Nazanin" panose="00000400000000000000" pitchFamily="2" charset="-78"/>
              </a:rPr>
              <a:t>(نمره گذاری </a:t>
            </a:r>
            <a:r>
              <a:rPr lang="fa-IR" dirty="0" smtClean="0">
                <a:cs typeface="B Nazanin" panose="00000400000000000000" pitchFamily="2" charset="-78"/>
              </a:rPr>
              <a:t>تجزیه </a:t>
            </a:r>
            <a:r>
              <a:rPr lang="fa-IR" dirty="0" smtClean="0">
                <a:cs typeface="B Nazanin" panose="00000400000000000000" pitchFamily="2" charset="-78"/>
              </a:rPr>
              <a:t>تحلیل و اصلاح پرسش های آزمون)</a:t>
            </a:r>
            <a:endParaRPr lang="fa-IR" dirty="0">
              <a:cs typeface="B Nazanin" panose="00000400000000000000" pitchFamily="2" charset="-78"/>
            </a:endParaRPr>
          </a:p>
        </p:txBody>
      </p:sp>
      <p:sp>
        <p:nvSpPr>
          <p:cNvPr id="4" name="Title 1"/>
          <p:cNvSpPr txBox="1">
            <a:spLocks/>
          </p:cNvSpPr>
          <p:nvPr/>
        </p:nvSpPr>
        <p:spPr>
          <a:xfrm>
            <a:off x="1136904" y="3167571"/>
            <a:ext cx="9144000" cy="2279206"/>
          </a:xfrm>
          <a:prstGeom prst="rect">
            <a:avLst/>
          </a:prstGeom>
        </p:spPr>
        <p:txBody>
          <a:bodyPr vert="horz" lIns="91440" tIns="45720" rIns="91440" bIns="45720" rtlCol="1" anchor="b">
            <a:normAutofit/>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r>
              <a:rPr lang="fa-IR" sz="4000" dirty="0" smtClean="0">
                <a:cs typeface="B Nazanin" panose="00000400000000000000" pitchFamily="2" charset="-78"/>
              </a:rPr>
              <a:t>مدرس: دکتر عزیز کسانی</a:t>
            </a:r>
            <a:endParaRPr lang="fa-IR" sz="4000" dirty="0">
              <a:cs typeface="B Nazanin" panose="00000400000000000000" pitchFamily="2" charset="-78"/>
            </a:endParaRPr>
          </a:p>
        </p:txBody>
      </p:sp>
    </p:spTree>
    <p:extLst>
      <p:ext uri="{BB962C8B-B14F-4D97-AF65-F5344CB8AC3E}">
        <p14:creationId xmlns:p14="http://schemas.microsoft.com/office/powerpoint/2010/main" val="4326643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lstStyle/>
          <a:p>
            <a:r>
              <a:rPr lang="fa-IR" dirty="0" smtClean="0">
                <a:cs typeface="B Nazanin" panose="00000400000000000000" pitchFamily="2" charset="-78"/>
              </a:rPr>
              <a:t>در صورتی که همبستگی پرسش ها با نمرات کل آزمون معنی دار نباشد به عنوان سوال نامناسب شناخته می شود زیرا همسانی درونی با سایر سوالات آزمون ندارد و از آزمون حذف می شود.</a:t>
            </a:r>
          </a:p>
          <a:p>
            <a:r>
              <a:rPr lang="fa-IR" dirty="0" smtClean="0">
                <a:cs typeface="B Nazanin" panose="00000400000000000000" pitchFamily="2" charset="-78"/>
              </a:rPr>
              <a:t>فلنگان شاخص ضریب تشخیص و یا قوه تمیز سوال (</a:t>
            </a:r>
            <a:r>
              <a:rPr lang="en-US" dirty="0" smtClean="0">
                <a:cs typeface="B Nazanin" panose="00000400000000000000" pitchFamily="2" charset="-78"/>
              </a:rPr>
              <a:t>D</a:t>
            </a:r>
            <a:r>
              <a:rPr lang="fa-IR" dirty="0" smtClean="0">
                <a:cs typeface="B Nazanin" panose="00000400000000000000" pitchFamily="2" charset="-78"/>
              </a:rPr>
              <a:t>)</a:t>
            </a:r>
            <a:r>
              <a:rPr lang="fa-IR" dirty="0">
                <a:cs typeface="B Nazanin" panose="00000400000000000000" pitchFamily="2" charset="-78"/>
              </a:rPr>
              <a:t> </a:t>
            </a:r>
            <a:r>
              <a:rPr lang="fa-IR" dirty="0" smtClean="0">
                <a:cs typeface="B Nazanin" panose="00000400000000000000" pitchFamily="2" charset="-78"/>
              </a:rPr>
              <a:t>را برآوردی از همبستگی سوال با کل نمرات آزمون می داد</a:t>
            </a:r>
            <a:r>
              <a:rPr lang="en-US" dirty="0" smtClean="0">
                <a:cs typeface="B Nazanin" panose="00000400000000000000" pitchFamily="2" charset="-78"/>
              </a:rPr>
              <a:t> </a:t>
            </a:r>
            <a:endParaRPr lang="fa-IR" dirty="0">
              <a:cs typeface="B Nazanin" panose="00000400000000000000" pitchFamily="2" charset="-78"/>
            </a:endParaRPr>
          </a:p>
        </p:txBody>
      </p:sp>
    </p:spTree>
    <p:extLst>
      <p:ext uri="{BB962C8B-B14F-4D97-AF65-F5344CB8AC3E}">
        <p14:creationId xmlns:p14="http://schemas.microsoft.com/office/powerpoint/2010/main" val="37278343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5603" name="Rectangle 3"/>
              <p:cNvSpPr>
                <a:spLocks noGrp="1" noChangeArrowheads="1"/>
              </p:cNvSpPr>
              <p:nvPr>
                <p:ph idx="1"/>
              </p:nvPr>
            </p:nvSpPr>
            <p:spPr>
              <a:xfrm>
                <a:off x="2424113" y="1558925"/>
                <a:ext cx="7847012" cy="2951164"/>
              </a:xfrm>
            </p:spPr>
            <p:txBody>
              <a:bodyPr rtlCol="0">
                <a:normAutofit fontScale="92500" lnSpcReduction="20000"/>
              </a:bodyPr>
              <a:lstStyle/>
              <a:p>
                <a:pPr marL="0" indent="0">
                  <a:buClr>
                    <a:srgbClr val="FF3300"/>
                  </a:buClr>
                  <a:buNone/>
                  <a:defRPr/>
                </a:pPr>
                <a:r>
                  <a:rPr lang="fa-IR" sz="5400" dirty="0">
                    <a:cs typeface="B Homa" pitchFamily="2" charset="-78"/>
                  </a:rPr>
                  <a:t>تعریف </a:t>
                </a:r>
              </a:p>
              <a:p>
                <a:pPr>
                  <a:defRPr/>
                </a:pPr>
                <a:r>
                  <a:rPr lang="fa-IR" dirty="0" smtClean="0">
                    <a:solidFill>
                      <a:srgbClr val="C00000"/>
                    </a:solidFill>
                    <a:cs typeface="B Homa" pitchFamily="2" charset="-78"/>
                  </a:rPr>
                  <a:t>درصدی ازافرادکه به سئوال جواب درست داده اند(</a:t>
                </a:r>
                <a:r>
                  <a:rPr lang="en-US" dirty="0" smtClean="0">
                    <a:solidFill>
                      <a:srgbClr val="C00000"/>
                    </a:solidFill>
                    <a:cs typeface="B Homa" pitchFamily="2" charset="-78"/>
                  </a:rPr>
                  <a:t>P</a:t>
                </a:r>
                <a:r>
                  <a:rPr lang="fa-IR" dirty="0" smtClean="0">
                    <a:solidFill>
                      <a:srgbClr val="C00000"/>
                    </a:solidFill>
                    <a:cs typeface="B Homa" pitchFamily="2" charset="-78"/>
                  </a:rPr>
                  <a:t>)</a:t>
                </a:r>
              </a:p>
              <a:p>
                <a:pPr>
                  <a:buNone/>
                  <a:defRPr/>
                </a:pPr>
                <a:endParaRPr lang="fa-IR" dirty="0" smtClean="0">
                  <a:cs typeface="B Homa" pitchFamily="2" charset="-78"/>
                </a:endParaRPr>
              </a:p>
              <a:p>
                <a:pPr>
                  <a:defRPr/>
                </a:pPr>
                <a:r>
                  <a:rPr lang="fa-IR" dirty="0" smtClean="0">
                    <a:cs typeface="B Homa" pitchFamily="2" charset="-78"/>
                  </a:rPr>
                  <a:t>مطلوب درجه دشواری درآزمون های پیشرفت تحصیلی </a:t>
                </a:r>
                <a:r>
                  <a:rPr lang="fa-IR" dirty="0" smtClean="0">
                    <a:solidFill>
                      <a:srgbClr val="FF0000"/>
                    </a:solidFill>
                    <a:cs typeface="B Homa" pitchFamily="2" charset="-78"/>
                  </a:rPr>
                  <a:t>7/- 3/ </a:t>
                </a:r>
                <a:r>
                  <a:rPr lang="fa-IR" dirty="0" smtClean="0">
                    <a:cs typeface="B Homa" pitchFamily="2" charset="-78"/>
                  </a:rPr>
                  <a:t>است. </a:t>
                </a:r>
                <a:r>
                  <a:rPr lang="en-US" dirty="0" smtClean="0">
                    <a:cs typeface="B Homa" pitchFamily="2" charset="-78"/>
                  </a:rPr>
                  <a:t>R: </a:t>
                </a:r>
                <a:r>
                  <a:rPr lang="fa-IR" dirty="0" smtClean="0">
                    <a:cs typeface="B Homa" pitchFamily="2" charset="-78"/>
                  </a:rPr>
                  <a:t>تعداد جواب درست  </a:t>
                </a:r>
                <a:r>
                  <a:rPr lang="en-US" dirty="0" smtClean="0">
                    <a:cs typeface="B Homa" pitchFamily="2" charset="-78"/>
                  </a:rPr>
                  <a:t>T:</a:t>
                </a:r>
                <a:r>
                  <a:rPr lang="fa-IR" dirty="0" smtClean="0">
                    <a:cs typeface="B Homa" pitchFamily="2" charset="-78"/>
                  </a:rPr>
                  <a:t> تعداد کل آزمون شوندگان</a:t>
                </a:r>
              </a:p>
              <a:p>
                <a:pPr>
                  <a:buNone/>
                  <a:defRPr/>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𝑃</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𝑅</m:t>
                          </m:r>
                        </m:num>
                        <m:den>
                          <m:r>
                            <a:rPr lang="en-US" i="1">
                              <a:latin typeface="Cambria Math" panose="02040503050406030204" pitchFamily="18" charset="0"/>
                            </a:rPr>
                            <m:t>𝑇</m:t>
                          </m:r>
                        </m:den>
                      </m:f>
                      <m:r>
                        <a:rPr lang="en-US" i="1">
                          <a:latin typeface="Cambria Math" panose="02040503050406030204" pitchFamily="18" charset="0"/>
                        </a:rPr>
                        <m:t>×</m:t>
                      </m:r>
                      <m:r>
                        <a:rPr lang="en-US" i="1">
                          <a:latin typeface="Cambria Math" panose="02040503050406030204" pitchFamily="18" charset="0"/>
                        </a:rPr>
                        <m:t>100</m:t>
                      </m:r>
                    </m:oMath>
                  </m:oMathPara>
                </a14:m>
                <a:endParaRPr lang="en-US" dirty="0" smtClean="0">
                  <a:cs typeface="B Homa" pitchFamily="2" charset="-78"/>
                </a:endParaRPr>
              </a:p>
            </p:txBody>
          </p:sp>
        </mc:Choice>
        <mc:Fallback xmlns="">
          <p:sp>
            <p:nvSpPr>
              <p:cNvPr id="25603" name="Rectangle 3"/>
              <p:cNvSpPr>
                <a:spLocks noGrp="1" noRot="1" noChangeAspect="1" noMove="1" noResize="1" noEditPoints="1" noAdjustHandles="1" noChangeArrowheads="1" noChangeShapeType="1" noTextEdit="1"/>
              </p:cNvSpPr>
              <p:nvPr>
                <p:ph idx="1"/>
              </p:nvPr>
            </p:nvSpPr>
            <p:spPr>
              <a:xfrm>
                <a:off x="2424113" y="1558925"/>
                <a:ext cx="7847012" cy="2951164"/>
              </a:xfrm>
              <a:blipFill rotWithShape="0">
                <a:blip r:embed="rId3"/>
                <a:stretch>
                  <a:fillRect t="-10950" r="-3730"/>
                </a:stretch>
              </a:blipFill>
            </p:spPr>
            <p:txBody>
              <a:bodyPr/>
              <a:lstStyle/>
              <a:p>
                <a:r>
                  <a:rPr lang="fa-IR">
                    <a:noFill/>
                  </a:rPr>
                  <a:t> </a:t>
                </a:r>
              </a:p>
            </p:txBody>
          </p:sp>
        </mc:Fallback>
      </mc:AlternateContent>
      <p:sp>
        <p:nvSpPr>
          <p:cNvPr id="25602" name="Rectangle 2"/>
          <p:cNvSpPr>
            <a:spLocks noGrp="1" noChangeArrowheads="1"/>
          </p:cNvSpPr>
          <p:nvPr>
            <p:ph type="title"/>
          </p:nvPr>
        </p:nvSpPr>
        <p:spPr/>
        <p:txBody>
          <a:bodyPr rtlCol="0">
            <a:normAutofit/>
          </a:bodyPr>
          <a:lstStyle/>
          <a:p>
            <a:pPr algn="ctr">
              <a:defRPr/>
            </a:pPr>
            <a:r>
              <a:rPr lang="fa-IR" sz="4000" b="1" dirty="0">
                <a:solidFill>
                  <a:srgbClr val="C00000"/>
                </a:solidFill>
                <a:cs typeface="B Nazanin" pitchFamily="2" charset="-78"/>
              </a:rPr>
              <a:t>ضریب دشواری </a:t>
            </a:r>
            <a:r>
              <a:rPr lang="fa-IR" sz="4000" b="1" dirty="0">
                <a:solidFill>
                  <a:srgbClr val="C00000"/>
                </a:solidFill>
              </a:rPr>
              <a:t/>
            </a:r>
            <a:br>
              <a:rPr lang="fa-IR" sz="4000" b="1" dirty="0">
                <a:solidFill>
                  <a:srgbClr val="C00000"/>
                </a:solidFill>
              </a:rPr>
            </a:br>
            <a:r>
              <a:rPr lang="en-US" sz="4000" b="1" dirty="0">
                <a:solidFill>
                  <a:srgbClr val="C00000"/>
                </a:solidFill>
              </a:rPr>
              <a:t>Difficulty Index</a:t>
            </a:r>
          </a:p>
        </p:txBody>
      </p:sp>
      <p:sp>
        <p:nvSpPr>
          <p:cNvPr id="14340" name="Line 4"/>
          <p:cNvSpPr>
            <a:spLocks noChangeShapeType="1"/>
          </p:cNvSpPr>
          <p:nvPr/>
        </p:nvSpPr>
        <p:spPr bwMode="auto">
          <a:xfrm>
            <a:off x="4225926" y="5516563"/>
            <a:ext cx="3527425" cy="0"/>
          </a:xfrm>
          <a:prstGeom prst="line">
            <a:avLst/>
          </a:prstGeom>
          <a:noFill/>
          <a:ln w="76200">
            <a:solidFill>
              <a:schemeClr val="tx1"/>
            </a:solidFill>
            <a:round/>
            <a:headEnd/>
            <a:tailEnd type="triangle" w="med" len="med"/>
          </a:ln>
        </p:spPr>
        <p:txBody>
          <a:bodyPr/>
          <a:lstStyle/>
          <a:p>
            <a:endParaRPr lang="fa-IR"/>
          </a:p>
        </p:txBody>
      </p:sp>
      <p:sp>
        <p:nvSpPr>
          <p:cNvPr id="14341" name="Text Box 5"/>
          <p:cNvSpPr txBox="1">
            <a:spLocks noChangeArrowheads="1"/>
          </p:cNvSpPr>
          <p:nvPr/>
        </p:nvSpPr>
        <p:spPr bwMode="auto">
          <a:xfrm>
            <a:off x="3792538" y="4724401"/>
            <a:ext cx="1655762" cy="461963"/>
          </a:xfrm>
          <a:prstGeom prst="rect">
            <a:avLst/>
          </a:prstGeom>
          <a:noFill/>
          <a:ln w="9525">
            <a:noFill/>
            <a:miter lim="800000"/>
            <a:headEnd/>
            <a:tailEnd/>
          </a:ln>
        </p:spPr>
        <p:txBody>
          <a:bodyPr>
            <a:spAutoFit/>
          </a:bodyPr>
          <a:lstStyle/>
          <a:p>
            <a:pPr>
              <a:spcBef>
                <a:spcPct val="50000"/>
              </a:spcBef>
            </a:pPr>
            <a:r>
              <a:rPr lang="fa-IR" sz="2400" b="1" dirty="0">
                <a:latin typeface="Calibri" pitchFamily="34" charset="0"/>
              </a:rPr>
              <a:t>سئوال دشوار</a:t>
            </a:r>
            <a:endParaRPr lang="en-US" sz="2400" b="1" dirty="0">
              <a:latin typeface="Calibri" pitchFamily="34" charset="0"/>
            </a:endParaRPr>
          </a:p>
        </p:txBody>
      </p:sp>
      <p:sp>
        <p:nvSpPr>
          <p:cNvPr id="14342" name="Text Box 6"/>
          <p:cNvSpPr txBox="1">
            <a:spLocks noChangeArrowheads="1"/>
          </p:cNvSpPr>
          <p:nvPr/>
        </p:nvSpPr>
        <p:spPr bwMode="auto">
          <a:xfrm>
            <a:off x="6959601" y="4724401"/>
            <a:ext cx="1584325" cy="461963"/>
          </a:xfrm>
          <a:prstGeom prst="rect">
            <a:avLst/>
          </a:prstGeom>
          <a:noFill/>
          <a:ln w="9525">
            <a:noFill/>
            <a:miter lim="800000"/>
            <a:headEnd/>
            <a:tailEnd/>
          </a:ln>
        </p:spPr>
        <p:txBody>
          <a:bodyPr>
            <a:spAutoFit/>
          </a:bodyPr>
          <a:lstStyle/>
          <a:p>
            <a:pPr>
              <a:spcBef>
                <a:spcPct val="50000"/>
              </a:spcBef>
            </a:pPr>
            <a:r>
              <a:rPr lang="fa-IR" sz="2400" b="1" dirty="0">
                <a:latin typeface="Calibri" pitchFamily="34" charset="0"/>
              </a:rPr>
              <a:t>سئوال آسان</a:t>
            </a:r>
            <a:endParaRPr lang="en-US" sz="2400" b="1" dirty="0">
              <a:latin typeface="Calibri" pitchFamily="34" charset="0"/>
            </a:endParaRPr>
          </a:p>
        </p:txBody>
      </p:sp>
      <p:sp>
        <p:nvSpPr>
          <p:cNvPr id="14343" name="Text Box 7"/>
          <p:cNvSpPr txBox="1">
            <a:spLocks noChangeArrowheads="1"/>
          </p:cNvSpPr>
          <p:nvPr/>
        </p:nvSpPr>
        <p:spPr bwMode="auto">
          <a:xfrm>
            <a:off x="3575051" y="4941888"/>
            <a:ext cx="576263" cy="1200150"/>
          </a:xfrm>
          <a:prstGeom prst="rect">
            <a:avLst/>
          </a:prstGeom>
          <a:noFill/>
          <a:ln w="9525">
            <a:noFill/>
            <a:miter lim="800000"/>
            <a:headEnd/>
            <a:tailEnd/>
          </a:ln>
        </p:spPr>
        <p:txBody>
          <a:bodyPr>
            <a:spAutoFit/>
          </a:bodyPr>
          <a:lstStyle/>
          <a:p>
            <a:pPr>
              <a:spcBef>
                <a:spcPct val="50000"/>
              </a:spcBef>
            </a:pPr>
            <a:r>
              <a:rPr lang="fa-IR" sz="7200" dirty="0">
                <a:latin typeface="Calibri" pitchFamily="34" charset="0"/>
              </a:rPr>
              <a:t>0</a:t>
            </a:r>
            <a:endParaRPr lang="en-US" sz="7200" dirty="0">
              <a:latin typeface="Calibri" pitchFamily="34" charset="0"/>
            </a:endParaRPr>
          </a:p>
        </p:txBody>
      </p:sp>
      <p:sp>
        <p:nvSpPr>
          <p:cNvPr id="14344" name="Text Box 8"/>
          <p:cNvSpPr txBox="1">
            <a:spLocks noChangeArrowheads="1"/>
          </p:cNvSpPr>
          <p:nvPr/>
        </p:nvSpPr>
        <p:spPr bwMode="auto">
          <a:xfrm>
            <a:off x="7967663" y="4941888"/>
            <a:ext cx="576262" cy="1200150"/>
          </a:xfrm>
          <a:prstGeom prst="rect">
            <a:avLst/>
          </a:prstGeom>
          <a:noFill/>
          <a:ln w="9525">
            <a:noFill/>
            <a:miter lim="800000"/>
            <a:headEnd/>
            <a:tailEnd/>
          </a:ln>
        </p:spPr>
        <p:txBody>
          <a:bodyPr>
            <a:spAutoFit/>
          </a:bodyPr>
          <a:lstStyle/>
          <a:p>
            <a:pPr>
              <a:spcBef>
                <a:spcPct val="50000"/>
              </a:spcBef>
            </a:pPr>
            <a:r>
              <a:rPr lang="fa-IR" sz="7200" dirty="0">
                <a:latin typeface="Calibri" pitchFamily="34" charset="0"/>
              </a:rPr>
              <a:t>1</a:t>
            </a:r>
            <a:endParaRPr lang="en-US" sz="7200" dirty="0">
              <a:latin typeface="Calibri" pitchFamily="34" charset="0"/>
            </a:endParaRPr>
          </a:p>
        </p:txBody>
      </p:sp>
      <p:sp>
        <p:nvSpPr>
          <p:cNvPr id="9" name="Slide Number Placeholder 8"/>
          <p:cNvSpPr>
            <a:spLocks noGrp="1"/>
          </p:cNvSpPr>
          <p:nvPr>
            <p:ph type="sldNum" sz="quarter" idx="12"/>
          </p:nvPr>
        </p:nvSpPr>
        <p:spPr/>
        <p:txBody>
          <a:bodyPr/>
          <a:lstStyle/>
          <a:p>
            <a:pPr>
              <a:defRPr/>
            </a:pPr>
            <a:fld id="{4D44C213-1395-4D9A-82F0-25F6B2E78982}" type="slidenum">
              <a:rPr lang="fa-IR" smtClean="0"/>
              <a:pPr>
                <a:defRPr/>
              </a:pPr>
              <a:t>11</a:t>
            </a:fld>
            <a:endParaRPr lang="fa-IR"/>
          </a:p>
        </p:txBody>
      </p:sp>
    </p:spTree>
    <p:extLst>
      <p:ext uri="{BB962C8B-B14F-4D97-AF65-F5344CB8AC3E}">
        <p14:creationId xmlns:p14="http://schemas.microsoft.com/office/powerpoint/2010/main" val="273851439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1524000" y="2420938"/>
            <a:ext cx="2089150" cy="831850"/>
          </a:xfrm>
          <a:prstGeom prst="rect">
            <a:avLst/>
          </a:prstGeom>
          <a:noFill/>
          <a:ln w="9525">
            <a:noFill/>
            <a:miter lim="800000"/>
            <a:headEnd/>
            <a:tailEnd/>
          </a:ln>
        </p:spPr>
        <p:txBody>
          <a:bodyPr>
            <a:spAutoFit/>
          </a:bodyPr>
          <a:lstStyle/>
          <a:p>
            <a:pPr algn="ctr">
              <a:spcBef>
                <a:spcPct val="50000"/>
              </a:spcBef>
            </a:pPr>
            <a:r>
              <a:rPr lang="fa-IR" sz="2400" b="1" dirty="0">
                <a:solidFill>
                  <a:srgbClr val="C00000"/>
                </a:solidFill>
                <a:latin typeface="Calibri" pitchFamily="34" charset="0"/>
                <a:cs typeface="B Nazanin" pitchFamily="2" charset="-78"/>
              </a:rPr>
              <a:t>ضریب دشواری سئوال</a:t>
            </a:r>
            <a:r>
              <a:rPr lang="fa-IR" b="1" dirty="0">
                <a:solidFill>
                  <a:srgbClr val="C00000"/>
                </a:solidFill>
                <a:latin typeface="Calibri" pitchFamily="34" charset="0"/>
                <a:cs typeface="B Nazanin" pitchFamily="2" charset="-78"/>
              </a:rPr>
              <a:t> (</a:t>
            </a:r>
            <a:r>
              <a:rPr lang="en-US" b="1" dirty="0">
                <a:solidFill>
                  <a:srgbClr val="C00000"/>
                </a:solidFill>
                <a:latin typeface="Calibri" pitchFamily="34" charset="0"/>
                <a:cs typeface="B Nazanin" pitchFamily="2" charset="-78"/>
              </a:rPr>
              <a:t>P </a:t>
            </a:r>
            <a:r>
              <a:rPr lang="fa-IR" b="1" dirty="0">
                <a:solidFill>
                  <a:srgbClr val="C00000"/>
                </a:solidFill>
                <a:latin typeface="Calibri" pitchFamily="34" charset="0"/>
                <a:cs typeface="B Nazanin" pitchFamily="2" charset="-78"/>
              </a:rPr>
              <a:t>) </a:t>
            </a:r>
            <a:endParaRPr lang="en-US" b="1" dirty="0">
              <a:solidFill>
                <a:srgbClr val="C00000"/>
              </a:solidFill>
              <a:latin typeface="Calibri" pitchFamily="34" charset="0"/>
              <a:cs typeface="B Nazanin" pitchFamily="2" charset="-78"/>
            </a:endParaRPr>
          </a:p>
        </p:txBody>
      </p:sp>
      <p:sp>
        <p:nvSpPr>
          <p:cNvPr id="15363" name="Text Box 5"/>
          <p:cNvSpPr txBox="1">
            <a:spLocks noChangeArrowheads="1"/>
          </p:cNvSpPr>
          <p:nvPr/>
        </p:nvSpPr>
        <p:spPr bwMode="auto">
          <a:xfrm>
            <a:off x="3381357" y="2684464"/>
            <a:ext cx="357190" cy="461665"/>
          </a:xfrm>
          <a:prstGeom prst="rect">
            <a:avLst/>
          </a:prstGeom>
          <a:noFill/>
          <a:ln w="9525">
            <a:noFill/>
            <a:miter lim="800000"/>
            <a:headEnd/>
            <a:tailEnd/>
          </a:ln>
        </p:spPr>
        <p:txBody>
          <a:bodyPr wrap="square">
            <a:spAutoFit/>
          </a:bodyPr>
          <a:lstStyle/>
          <a:p>
            <a:pPr>
              <a:spcBef>
                <a:spcPct val="50000"/>
              </a:spcBef>
            </a:pPr>
            <a:r>
              <a:rPr lang="fa-IR" sz="2400" b="1" dirty="0">
                <a:latin typeface="Calibri" pitchFamily="34" charset="0"/>
              </a:rPr>
              <a:t>=</a:t>
            </a:r>
            <a:endParaRPr lang="en-US" sz="2400" b="1" dirty="0">
              <a:latin typeface="Calibri" pitchFamily="34" charset="0"/>
            </a:endParaRPr>
          </a:p>
        </p:txBody>
      </p:sp>
      <p:sp>
        <p:nvSpPr>
          <p:cNvPr id="15364" name="Text Box 7"/>
          <p:cNvSpPr txBox="1">
            <a:spLocks noChangeArrowheads="1"/>
          </p:cNvSpPr>
          <p:nvPr/>
        </p:nvSpPr>
        <p:spPr bwMode="auto">
          <a:xfrm>
            <a:off x="3452813" y="2206626"/>
            <a:ext cx="6572277" cy="460375"/>
          </a:xfrm>
          <a:prstGeom prst="rect">
            <a:avLst/>
          </a:prstGeom>
          <a:noFill/>
          <a:ln w="9525">
            <a:noFill/>
            <a:miter lim="800000"/>
            <a:headEnd/>
            <a:tailEnd/>
          </a:ln>
        </p:spPr>
        <p:txBody>
          <a:bodyPr wrap="square">
            <a:spAutoFit/>
          </a:bodyPr>
          <a:lstStyle/>
          <a:p>
            <a:pPr>
              <a:spcBef>
                <a:spcPct val="50000"/>
              </a:spcBef>
            </a:pPr>
            <a:r>
              <a:rPr lang="fa-IR" sz="2400" b="1" dirty="0">
                <a:solidFill>
                  <a:srgbClr val="000000"/>
                </a:solidFill>
                <a:latin typeface="Calibri" pitchFamily="34" charset="0"/>
                <a:cs typeface="B Nazanin" pitchFamily="2" charset="-78"/>
              </a:rPr>
              <a:t>انتخاب های درست گروه بالا+ انتخاب های درست گروه پائین</a:t>
            </a:r>
            <a:endParaRPr lang="en-US" sz="2400" b="1" dirty="0">
              <a:solidFill>
                <a:srgbClr val="000000"/>
              </a:solidFill>
              <a:latin typeface="Calibri" pitchFamily="34" charset="0"/>
              <a:cs typeface="B Nazanin" pitchFamily="2" charset="-78"/>
            </a:endParaRPr>
          </a:p>
        </p:txBody>
      </p:sp>
      <p:sp>
        <p:nvSpPr>
          <p:cNvPr id="15365" name="Text Box 8"/>
          <p:cNvSpPr txBox="1">
            <a:spLocks noChangeArrowheads="1"/>
          </p:cNvSpPr>
          <p:nvPr/>
        </p:nvSpPr>
        <p:spPr bwMode="auto">
          <a:xfrm>
            <a:off x="4680754" y="3186963"/>
            <a:ext cx="4714909" cy="461665"/>
          </a:xfrm>
          <a:prstGeom prst="rect">
            <a:avLst/>
          </a:prstGeom>
          <a:noFill/>
          <a:ln w="9525">
            <a:noFill/>
            <a:miter lim="800000"/>
            <a:headEnd/>
            <a:tailEnd/>
          </a:ln>
        </p:spPr>
        <p:txBody>
          <a:bodyPr wrap="square">
            <a:spAutoFit/>
          </a:bodyPr>
          <a:lstStyle/>
          <a:p>
            <a:pPr>
              <a:spcBef>
                <a:spcPct val="50000"/>
              </a:spcBef>
            </a:pPr>
            <a:r>
              <a:rPr lang="fa-IR" sz="2400" b="1" dirty="0">
                <a:solidFill>
                  <a:srgbClr val="000000"/>
                </a:solidFill>
                <a:latin typeface="Calibri" pitchFamily="34" charset="0"/>
                <a:cs typeface="B Nazanin" pitchFamily="2" charset="-78"/>
              </a:rPr>
              <a:t>تعدادافرادگروه بالا + تعدادافرادگروه پائین</a:t>
            </a:r>
            <a:endParaRPr lang="en-US" sz="2400" b="1" dirty="0">
              <a:solidFill>
                <a:srgbClr val="000000"/>
              </a:solidFill>
              <a:latin typeface="Calibri" pitchFamily="34" charset="0"/>
              <a:cs typeface="B Nazanin" pitchFamily="2" charset="-78"/>
            </a:endParaRPr>
          </a:p>
        </p:txBody>
      </p:sp>
      <p:sp>
        <p:nvSpPr>
          <p:cNvPr id="15366" name="Line 9"/>
          <p:cNvSpPr>
            <a:spLocks noChangeShapeType="1"/>
          </p:cNvSpPr>
          <p:nvPr/>
        </p:nvSpPr>
        <p:spPr bwMode="auto">
          <a:xfrm>
            <a:off x="4122766" y="2924175"/>
            <a:ext cx="5830887" cy="0"/>
          </a:xfrm>
          <a:prstGeom prst="line">
            <a:avLst/>
          </a:prstGeom>
          <a:noFill/>
          <a:ln w="76200">
            <a:solidFill>
              <a:srgbClr val="000000"/>
            </a:solidFill>
            <a:round/>
            <a:headEnd/>
            <a:tailEnd/>
          </a:ln>
        </p:spPr>
        <p:txBody>
          <a:bodyPr/>
          <a:lstStyle/>
          <a:p>
            <a:endParaRPr lang="fa-IR"/>
          </a:p>
        </p:txBody>
      </p:sp>
      <p:sp>
        <p:nvSpPr>
          <p:cNvPr id="10" name="Slide Number Placeholder 9"/>
          <p:cNvSpPr>
            <a:spLocks noGrp="1"/>
          </p:cNvSpPr>
          <p:nvPr>
            <p:ph type="sldNum" sz="quarter" idx="12"/>
          </p:nvPr>
        </p:nvSpPr>
        <p:spPr/>
        <p:txBody>
          <a:bodyPr/>
          <a:lstStyle/>
          <a:p>
            <a:pPr>
              <a:defRPr/>
            </a:pPr>
            <a:fld id="{B89BADCF-000C-49E3-B71B-8115CC8DEF51}" type="slidenum">
              <a:rPr lang="fa-IR" smtClean="0"/>
              <a:pPr>
                <a:defRPr/>
              </a:pPr>
              <a:t>12</a:t>
            </a:fld>
            <a:endParaRPr lang="fa-IR"/>
          </a:p>
        </p:txBody>
      </p:sp>
      <p:sp>
        <p:nvSpPr>
          <p:cNvPr id="12" name="Text Box 4"/>
          <p:cNvSpPr txBox="1">
            <a:spLocks noChangeArrowheads="1"/>
          </p:cNvSpPr>
          <p:nvPr/>
        </p:nvSpPr>
        <p:spPr bwMode="auto">
          <a:xfrm>
            <a:off x="2187019" y="4388644"/>
            <a:ext cx="7362333" cy="830997"/>
          </a:xfrm>
          <a:prstGeom prst="rect">
            <a:avLst/>
          </a:prstGeom>
          <a:noFill/>
          <a:ln w="9525">
            <a:noFill/>
            <a:miter lim="800000"/>
            <a:headEnd/>
            <a:tailEnd/>
          </a:ln>
        </p:spPr>
        <p:txBody>
          <a:bodyPr wrap="square">
            <a:spAutoFit/>
          </a:bodyPr>
          <a:lstStyle/>
          <a:p>
            <a:pPr>
              <a:spcBef>
                <a:spcPct val="50000"/>
              </a:spcBef>
            </a:pPr>
            <a:r>
              <a:rPr lang="fa-IR" sz="2400" b="1" dirty="0" smtClean="0">
                <a:solidFill>
                  <a:srgbClr val="C00000"/>
                </a:solidFill>
                <a:latin typeface="Calibri" pitchFamily="34" charset="0"/>
                <a:cs typeface="B Nazanin" pitchFamily="2" charset="-78"/>
              </a:rPr>
              <a:t>ضریب دشواری: نسبت افراد گروه بالا که جواب صحیح داده اند +نسبت افراد گروه پایین که جواب صحیح داده اند / 2</a:t>
            </a:r>
            <a:endParaRPr lang="en-US" b="1" dirty="0">
              <a:solidFill>
                <a:srgbClr val="C00000"/>
              </a:solidFill>
              <a:latin typeface="Calibri" pitchFamily="34" charset="0"/>
              <a:cs typeface="B Nazanin" pitchFamily="2" charset="-78"/>
            </a:endParaRPr>
          </a:p>
        </p:txBody>
      </p:sp>
    </p:spTree>
    <p:extLst>
      <p:ext uri="{BB962C8B-B14F-4D97-AF65-F5344CB8AC3E}">
        <p14:creationId xmlns:p14="http://schemas.microsoft.com/office/powerpoint/2010/main" val="31554025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تفسیر ضریب دشواری</a:t>
            </a:r>
            <a:endParaRPr lang="fa-IR" dirty="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Low"/>
            <a:r>
              <a:rPr lang="fa-IR" dirty="0" smtClean="0">
                <a:cs typeface="B Nazanin" panose="00000400000000000000" pitchFamily="2" charset="-78"/>
              </a:rPr>
              <a:t>اگر آزمونی طراحی شود که بخواهیم </a:t>
            </a:r>
            <a:r>
              <a:rPr lang="fa-IR" dirty="0" smtClean="0">
                <a:solidFill>
                  <a:srgbClr val="FF0000"/>
                </a:solidFill>
                <a:cs typeface="B Nazanin" panose="00000400000000000000" pitchFamily="2" charset="-78"/>
              </a:rPr>
              <a:t>20درصد افراد </a:t>
            </a:r>
            <a:r>
              <a:rPr lang="fa-IR" dirty="0" smtClean="0">
                <a:cs typeface="B Nazanin" panose="00000400000000000000" pitchFamily="2" charset="-78"/>
              </a:rPr>
              <a:t>را از بقیه جدا کند باید سطح دشواری هر سوال </a:t>
            </a:r>
            <a:r>
              <a:rPr lang="fa-IR" dirty="0" smtClean="0">
                <a:solidFill>
                  <a:srgbClr val="FF0000"/>
                </a:solidFill>
                <a:cs typeface="B Nazanin" panose="00000400000000000000" pitchFamily="2" charset="-78"/>
              </a:rPr>
              <a:t>حدود 20</a:t>
            </a:r>
            <a:r>
              <a:rPr lang="fa-IR" dirty="0" smtClean="0">
                <a:cs typeface="B Nazanin" panose="00000400000000000000" pitchFamily="2" charset="-78"/>
              </a:rPr>
              <a:t> درصد باشد .</a:t>
            </a:r>
          </a:p>
          <a:p>
            <a:pPr algn="justLow"/>
            <a:endParaRPr lang="fa-IR" dirty="0">
              <a:cs typeface="B Nazanin" panose="00000400000000000000" pitchFamily="2" charset="-78"/>
            </a:endParaRPr>
          </a:p>
          <a:p>
            <a:pPr algn="justLow"/>
            <a:r>
              <a:rPr lang="fa-IR" dirty="0" smtClean="0">
                <a:cs typeface="B Nazanin" panose="00000400000000000000" pitchFamily="2" charset="-78"/>
              </a:rPr>
              <a:t>یکی ار انتظارات ما از سوالات آزمون این است که آزمون شوندگان به یک گزینه پاسخ ندهند یا به عبارت دیگر توزیع پاسخ دهندگان نرمال باشد به عبارت </a:t>
            </a:r>
            <a:r>
              <a:rPr lang="fa-IR" dirty="0" smtClean="0">
                <a:solidFill>
                  <a:srgbClr val="FF0000"/>
                </a:solidFill>
                <a:cs typeface="B Nazanin" panose="00000400000000000000" pitchFamily="2" charset="-78"/>
              </a:rPr>
              <a:t>دیگر هر چه واریانس نمرات حاصل از یک آزمون بزرگتر باشد آن آزمون آزمون بهتری می باشد  </a:t>
            </a:r>
            <a:r>
              <a:rPr lang="fa-IR" dirty="0" smtClean="0">
                <a:cs typeface="B Nazanin" panose="00000400000000000000" pitchFamily="2" charset="-78"/>
              </a:rPr>
              <a:t>بنابراین یکی از راههای قضاوت در مورد مفید بودن سوالات آن است که ببینیم هر سوال تا چه حد به واریانس نمرات کمک می کند</a:t>
            </a:r>
          </a:p>
          <a:p>
            <a:pPr marL="0" indent="0" algn="ctr">
              <a:buNone/>
            </a:pPr>
            <a:r>
              <a:rPr lang="en-US" dirty="0">
                <a:cs typeface="B Nazanin" panose="00000400000000000000" pitchFamily="2" charset="-78"/>
              </a:rPr>
              <a:t> </a:t>
            </a:r>
            <a:r>
              <a:rPr lang="en-US" dirty="0" smtClean="0">
                <a:cs typeface="B Nazanin" panose="00000400000000000000" pitchFamily="2" charset="-78"/>
              </a:rPr>
              <a:t> = P× 1-P</a:t>
            </a:r>
            <a:r>
              <a:rPr lang="fa-IR" dirty="0" smtClean="0">
                <a:cs typeface="B Nazanin" panose="00000400000000000000" pitchFamily="2" charset="-78"/>
              </a:rPr>
              <a:t>واریانس هر سوال         </a:t>
            </a:r>
            <a:r>
              <a:rPr lang="en-US" dirty="0" smtClean="0">
                <a:cs typeface="B Nazanin" panose="00000400000000000000" pitchFamily="2" charset="-78"/>
              </a:rPr>
              <a:t>P</a:t>
            </a:r>
            <a:r>
              <a:rPr lang="fa-IR" dirty="0" smtClean="0">
                <a:cs typeface="B Nazanin" panose="00000400000000000000" pitchFamily="2" charset="-78"/>
              </a:rPr>
              <a:t> همان ضریب دشواری می باشد</a:t>
            </a:r>
          </a:p>
          <a:p>
            <a:endParaRPr lang="fa-IR" dirty="0"/>
          </a:p>
          <a:p>
            <a:endParaRPr lang="fa-IR" dirty="0"/>
          </a:p>
        </p:txBody>
      </p:sp>
    </p:spTree>
    <p:extLst>
      <p:ext uri="{BB962C8B-B14F-4D97-AF65-F5344CB8AC3E}">
        <p14:creationId xmlns:p14="http://schemas.microsoft.com/office/powerpoint/2010/main" val="28879257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ضریب دشواری بهینه </a:t>
            </a:r>
            <a:endParaRPr lang="fa-IR" dirty="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زمانی ضریب </a:t>
            </a:r>
            <a:r>
              <a:rPr lang="fa-IR" dirty="0" smtClean="0">
                <a:solidFill>
                  <a:srgbClr val="FF0000"/>
                </a:solidFill>
                <a:cs typeface="B Nazanin" panose="00000400000000000000" pitchFamily="2" charset="-78"/>
              </a:rPr>
              <a:t>دشواری 0/5 باشد </a:t>
            </a:r>
            <a:r>
              <a:rPr lang="fa-IR" dirty="0" smtClean="0">
                <a:cs typeface="B Nazanin" panose="00000400000000000000" pitchFamily="2" charset="-78"/>
              </a:rPr>
              <a:t>بیشترین واریانس را داریم پس بهترین ضریب دشواری برای هر </a:t>
            </a:r>
            <a:r>
              <a:rPr lang="fa-IR" dirty="0" smtClean="0">
                <a:solidFill>
                  <a:srgbClr val="FF0000"/>
                </a:solidFill>
                <a:cs typeface="B Nazanin" panose="00000400000000000000" pitchFamily="2" charset="-78"/>
              </a:rPr>
              <a:t>سوال 0/5 </a:t>
            </a:r>
            <a:r>
              <a:rPr lang="fa-IR" dirty="0" smtClean="0">
                <a:cs typeface="B Nazanin" panose="00000400000000000000" pitchFamily="2" charset="-78"/>
              </a:rPr>
              <a:t>می باشد. اگر </a:t>
            </a:r>
            <a:r>
              <a:rPr lang="fa-IR" dirty="0" smtClean="0">
                <a:solidFill>
                  <a:srgbClr val="FF0000"/>
                </a:solidFill>
                <a:cs typeface="B Nazanin" panose="00000400000000000000" pitchFamily="2" charset="-78"/>
              </a:rPr>
              <a:t>ضریب دشواری 1 یا صفر باشد واریانس آن هم صفر می شود. </a:t>
            </a:r>
          </a:p>
          <a:p>
            <a:endParaRPr lang="fa-IR" dirty="0">
              <a:cs typeface="B Nazanin" panose="00000400000000000000" pitchFamily="2" charset="-78"/>
            </a:endParaRPr>
          </a:p>
          <a:p>
            <a:r>
              <a:rPr lang="fa-IR" dirty="0" smtClean="0">
                <a:cs typeface="B Nazanin" panose="00000400000000000000" pitchFamily="2" charset="-78"/>
              </a:rPr>
              <a:t>در ضریب دشواری بهینه : سطحی از دشواری سوال که میزان حدس زدن سوال از آن کم شده است. در سوالات 4 گزینه ای سطح حدس زدن 0/25 است</a:t>
            </a:r>
          </a:p>
          <a:p>
            <a:r>
              <a:rPr lang="fa-IR" dirty="0" smtClean="0">
                <a:cs typeface="B Nazanin" panose="00000400000000000000" pitchFamily="2" charset="-78"/>
              </a:rPr>
              <a:t>اول نقطه میانی سطح دشواری را بدست می آوریم                             </a:t>
            </a:r>
          </a:p>
          <a:p>
            <a:pPr algn="ctr" rtl="0"/>
            <a:r>
              <a:rPr lang="fa-IR" dirty="0" smtClean="0">
                <a:cs typeface="B Nazanin" panose="00000400000000000000" pitchFamily="2" charset="-78"/>
              </a:rPr>
              <a:t>  100  = نقطه میانی</a:t>
            </a:r>
            <a:r>
              <a:rPr lang="en-US" dirty="0" smtClean="0">
                <a:cs typeface="B Nazanin" panose="00000400000000000000" pitchFamily="2" charset="-78"/>
              </a:rPr>
              <a:t>-  </a:t>
            </a:r>
            <a:r>
              <a:rPr lang="fa-IR" dirty="0" smtClean="0">
                <a:cs typeface="B Nazanin" panose="00000400000000000000" pitchFamily="2" charset="-78"/>
              </a:rPr>
              <a:t>0/25 </a:t>
            </a:r>
            <a:r>
              <a:rPr lang="en-US" dirty="0" smtClean="0">
                <a:cs typeface="B Nazanin" panose="00000400000000000000" pitchFamily="2" charset="-78"/>
              </a:rPr>
              <a:t> / </a:t>
            </a:r>
            <a:r>
              <a:rPr lang="fa-IR" dirty="0" smtClean="0">
                <a:cs typeface="B Nazanin" panose="00000400000000000000" pitchFamily="2" charset="-78"/>
              </a:rPr>
              <a:t>2</a:t>
            </a:r>
            <a:r>
              <a:rPr lang="en-US" dirty="0" smtClean="0">
                <a:cs typeface="B Nazanin" panose="00000400000000000000" pitchFamily="2" charset="-78"/>
              </a:rPr>
              <a:t> =   </a:t>
            </a:r>
            <a:r>
              <a:rPr lang="fa-IR" dirty="0" smtClean="0">
                <a:cs typeface="B Nazanin" panose="00000400000000000000" pitchFamily="2" charset="-78"/>
              </a:rPr>
              <a:t>0/375</a:t>
            </a:r>
          </a:p>
          <a:p>
            <a:pPr algn="ctr" rtl="0"/>
            <a:r>
              <a:rPr lang="fa-IR" dirty="0" smtClean="0">
                <a:cs typeface="B Nazanin" panose="00000400000000000000" pitchFamily="2" charset="-78"/>
              </a:rPr>
              <a:t> = 0/25+ 0/375 =نقطه میانی + عملکرد با حدس</a:t>
            </a:r>
            <a:r>
              <a:rPr lang="en-US" dirty="0" smtClean="0">
                <a:cs typeface="B Nazanin" panose="00000400000000000000" pitchFamily="2" charset="-78"/>
              </a:rPr>
              <a:t>    </a:t>
            </a:r>
            <a:r>
              <a:rPr lang="fa-IR" dirty="0" smtClean="0">
                <a:solidFill>
                  <a:srgbClr val="FF0000"/>
                </a:solidFill>
                <a:cs typeface="B Nazanin" panose="00000400000000000000" pitchFamily="2" charset="-78"/>
              </a:rPr>
              <a:t>0/625</a:t>
            </a:r>
          </a:p>
          <a:p>
            <a:pPr algn="ctr" rtl="0"/>
            <a:endParaRPr lang="fa-IR" dirty="0">
              <a:cs typeface="B Nazanin" panose="00000400000000000000" pitchFamily="2" charset="-78"/>
            </a:endParaRPr>
          </a:p>
        </p:txBody>
      </p:sp>
    </p:spTree>
    <p:extLst>
      <p:ext uri="{BB962C8B-B14F-4D97-AF65-F5344CB8AC3E}">
        <p14:creationId xmlns:p14="http://schemas.microsoft.com/office/powerpoint/2010/main" val="34255648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r" eaLnBrk="1" hangingPunct="1"/>
            <a:r>
              <a:rPr lang="fa-IR" sz="4600" b="1">
                <a:solidFill>
                  <a:srgbClr val="66FF33"/>
                </a:solidFill>
              </a:rPr>
              <a:t>مثال:</a:t>
            </a:r>
            <a:endParaRPr lang="en-US" sz="4600" b="1">
              <a:solidFill>
                <a:srgbClr val="66FF33"/>
              </a:solidFill>
            </a:endParaRPr>
          </a:p>
        </p:txBody>
      </p:sp>
      <p:sp>
        <p:nvSpPr>
          <p:cNvPr id="28675" name="Rectangle 3"/>
          <p:cNvSpPr>
            <a:spLocks noGrp="1" noChangeArrowheads="1"/>
          </p:cNvSpPr>
          <p:nvPr>
            <p:ph type="body" idx="1"/>
          </p:nvPr>
        </p:nvSpPr>
        <p:spPr>
          <a:xfrm>
            <a:off x="1524000" y="1600201"/>
            <a:ext cx="8686800" cy="4530725"/>
          </a:xfrm>
        </p:spPr>
        <p:txBody>
          <a:bodyPr/>
          <a:lstStyle/>
          <a:p>
            <a:pPr eaLnBrk="1" hangingPunct="1"/>
            <a:r>
              <a:rPr lang="fa-IR" sz="2600" b="1" dirty="0"/>
              <a:t>براي يك سؤال 4 گزينه اي              0/625 =  </a:t>
            </a:r>
            <a:r>
              <a:rPr lang="fa-IR" sz="2600" b="1" u="sng" dirty="0"/>
              <a:t>0/25+1</a:t>
            </a:r>
            <a:endParaRPr lang="fa-IR" sz="2600" b="1" dirty="0"/>
          </a:p>
          <a:p>
            <a:pPr eaLnBrk="1" hangingPunct="1">
              <a:buFont typeface="Wingdings" pitchFamily="2" charset="2"/>
              <a:buNone/>
            </a:pPr>
            <a:r>
              <a:rPr lang="fa-IR" sz="2600" b="1" dirty="0"/>
              <a:t>	   			                                     2</a:t>
            </a:r>
          </a:p>
          <a:p>
            <a:pPr eaLnBrk="1" hangingPunct="1">
              <a:buFont typeface="Wingdings" pitchFamily="2" charset="2"/>
              <a:buNone/>
            </a:pPr>
            <a:endParaRPr lang="fa-IR" sz="2600" b="1" dirty="0"/>
          </a:p>
          <a:p>
            <a:pPr eaLnBrk="1" hangingPunct="1"/>
            <a:r>
              <a:rPr lang="fa-IR" sz="2600" b="1" dirty="0"/>
              <a:t>يك سؤال صحيح غلط                        0/75= </a:t>
            </a:r>
            <a:r>
              <a:rPr lang="fa-IR" sz="2600" b="1" u="sng" dirty="0"/>
              <a:t>0/5+1</a:t>
            </a:r>
            <a:endParaRPr lang="fa-IR" sz="2600" b="1" dirty="0"/>
          </a:p>
          <a:p>
            <a:pPr eaLnBrk="1" hangingPunct="1">
              <a:buFont typeface="Wingdings" pitchFamily="2" charset="2"/>
              <a:buNone/>
            </a:pPr>
            <a:r>
              <a:rPr lang="fa-IR" sz="2600" b="1" dirty="0"/>
              <a:t>		                                                        2 	</a:t>
            </a:r>
          </a:p>
          <a:p>
            <a:pPr eaLnBrk="1" hangingPunct="1">
              <a:buFont typeface="Wingdings" pitchFamily="2" charset="2"/>
              <a:buNone/>
            </a:pPr>
            <a:endParaRPr lang="fa-IR" sz="2600" b="1" dirty="0"/>
          </a:p>
          <a:p>
            <a:pPr eaLnBrk="1" hangingPunct="1"/>
            <a:r>
              <a:rPr lang="fa-IR" sz="2600" b="1" dirty="0"/>
              <a:t>براي يك سؤال </a:t>
            </a:r>
            <a:r>
              <a:rPr lang="fa-IR" sz="2600" b="1" dirty="0" smtClean="0"/>
              <a:t>پنج گزینه ای              0/60= </a:t>
            </a:r>
            <a:r>
              <a:rPr lang="fa-IR" sz="2600" b="1" u="sng" dirty="0" smtClean="0"/>
              <a:t>0/2+1</a:t>
            </a:r>
            <a:endParaRPr lang="fa-IR" sz="2600" b="1" dirty="0"/>
          </a:p>
          <a:p>
            <a:pPr eaLnBrk="1" hangingPunct="1">
              <a:buFont typeface="Wingdings" pitchFamily="2" charset="2"/>
              <a:buNone/>
            </a:pPr>
            <a:r>
              <a:rPr lang="fa-IR" sz="2600" b="1" dirty="0"/>
              <a:t>		                                                      2 </a:t>
            </a:r>
            <a:endParaRPr lang="en-US" sz="2600" b="1" dirty="0"/>
          </a:p>
        </p:txBody>
      </p:sp>
    </p:spTree>
    <p:extLst>
      <p:ext uri="{BB962C8B-B14F-4D97-AF65-F5344CB8AC3E}">
        <p14:creationId xmlns:p14="http://schemas.microsoft.com/office/powerpoint/2010/main" val="7206068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محاسبه حدود اطمینان 95درصد برای ضریب دشواری بهینه</a:t>
            </a:r>
            <a:endParaRPr lang="fa-IR" dirty="0">
              <a:solidFill>
                <a:srgbClr val="FF0000"/>
              </a:solidFill>
              <a:cs typeface="B Nazanin" panose="00000400000000000000" pitchFamily="2" charset="-78"/>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algn="l" rtl="0"/>
                <a:r>
                  <a:rPr lang="en-US" dirty="0" smtClean="0">
                    <a:cs typeface="B Nazanin" panose="00000400000000000000" pitchFamily="2" charset="-78"/>
                  </a:rPr>
                  <a:t>P= P0± Z </a:t>
                </a:r>
                <a:r>
                  <a:rPr lang="en-US" dirty="0" err="1" smtClean="0">
                    <a:cs typeface="B Nazanin" panose="00000400000000000000" pitchFamily="2" charset="-78"/>
                  </a:rPr>
                  <a:t>Sp</a:t>
                </a:r>
                <a:endParaRPr lang="en-US" dirty="0">
                  <a:cs typeface="B Nazanin" panose="00000400000000000000" pitchFamily="2" charset="-78"/>
                </a:endParaRPr>
              </a:p>
              <a:p>
                <a:pPr algn="r"/>
                <a:r>
                  <a:rPr lang="en-US" dirty="0" smtClean="0">
                    <a:cs typeface="B Nazanin" panose="00000400000000000000" pitchFamily="2" charset="-78"/>
                  </a:rPr>
                  <a:t>P: </a:t>
                </a:r>
                <a:r>
                  <a:rPr lang="fa-IR" dirty="0" smtClean="0">
                    <a:cs typeface="B Nazanin" panose="00000400000000000000" pitchFamily="2" charset="-78"/>
                  </a:rPr>
                  <a:t> حدود سطح اطمینان بهینه</a:t>
                </a:r>
              </a:p>
              <a:p>
                <a:pPr algn="r"/>
                <a:r>
                  <a:rPr lang="en-US" dirty="0" smtClean="0">
                    <a:cs typeface="B Nazanin" panose="00000400000000000000" pitchFamily="2" charset="-78"/>
                  </a:rPr>
                  <a:t>P0: </a:t>
                </a:r>
                <a:r>
                  <a:rPr lang="fa-IR" dirty="0" smtClean="0">
                    <a:cs typeface="B Nazanin" panose="00000400000000000000" pitchFamily="2" charset="-78"/>
                  </a:rPr>
                  <a:t> سطح دشواری بهینه(0.625)     </a:t>
                </a:r>
                <a:r>
                  <a:rPr lang="en-US" dirty="0" err="1" smtClean="0">
                    <a:cs typeface="B Nazanin" panose="00000400000000000000" pitchFamily="2" charset="-78"/>
                  </a:rPr>
                  <a:t>Sp</a:t>
                </a:r>
                <a:r>
                  <a:rPr lang="fa-IR" dirty="0" smtClean="0">
                    <a:cs typeface="B Nazanin" panose="00000400000000000000" pitchFamily="2" charset="-78"/>
                  </a:rPr>
                  <a:t> خطای معیار سطح دشوار بهینه    </a:t>
                </a:r>
                <a:r>
                  <a:rPr lang="en-US" dirty="0" smtClean="0">
                    <a:cs typeface="B Nazanin" panose="00000400000000000000" pitchFamily="2" charset="-78"/>
                  </a:rPr>
                  <a:t>Z</a:t>
                </a:r>
                <a:r>
                  <a:rPr lang="fa-IR" dirty="0" smtClean="0">
                    <a:cs typeface="B Nazanin" panose="00000400000000000000" pitchFamily="2" charset="-78"/>
                  </a:rPr>
                  <a:t> نمره استاندارد که موقعه ای الفا 0/05 مقدار آن 1/96 و وقتی آلفا 0/01 باشد مقدار آن 2/58 می باشد </a:t>
                </a:r>
              </a:p>
              <a:p>
                <a14:m>
                  <m:oMath xmlns:m="http://schemas.openxmlformats.org/officeDocument/2006/math">
                    <m:r>
                      <a:rPr lang="en-US" b="0" i="1" smtClean="0">
                        <a:latin typeface="Cambria Math" panose="02040503050406030204" pitchFamily="18" charset="0"/>
                      </a:rPr>
                      <m:t>                            </m:t>
                    </m:r>
                    <m:r>
                      <a:rPr lang="en-US" i="1">
                        <a:latin typeface="Cambria Math" panose="02040503050406030204" pitchFamily="18" charset="0"/>
                      </a:rPr>
                      <m:t>𝑆𝑝</m:t>
                    </m:r>
                    <m:r>
                      <a:rPr lang="en-US" i="1">
                        <a:latin typeface="Cambria Math" panose="02040503050406030204" pitchFamily="18" charset="0"/>
                      </a:rPr>
                      <m:t>=</m:t>
                    </m:r>
                    <m:rad>
                      <m:radPr>
                        <m:degHide m:val="on"/>
                        <m:ctrlPr>
                          <a:rPr lang="en-US" i="1">
                            <a:latin typeface="Cambria Math" panose="02040503050406030204" pitchFamily="18" charset="0"/>
                          </a:rPr>
                        </m:ctrlPr>
                      </m:radPr>
                      <m:deg/>
                      <m:e>
                        <m:f>
                          <m:fPr>
                            <m:ctrlPr>
                              <a:rPr lang="en-US" i="1">
                                <a:latin typeface="Cambria Math" panose="02040503050406030204" pitchFamily="18" charset="0"/>
                              </a:rPr>
                            </m:ctrlPr>
                          </m:fPr>
                          <m:num>
                            <m:r>
                              <a:rPr lang="en-US" i="1">
                                <a:latin typeface="Cambria Math" panose="02040503050406030204" pitchFamily="18" charset="0"/>
                              </a:rPr>
                              <m:t>𝑃</m:t>
                            </m:r>
                            <m:r>
                              <a:rPr lang="en-US" i="1">
                                <a:latin typeface="Cambria Math" panose="02040503050406030204" pitchFamily="18" charset="0"/>
                              </a:rPr>
                              <m:t>0</m:t>
                            </m:r>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m:t>
                                </m:r>
                                <m:r>
                                  <a:rPr lang="en-US" i="1">
                                    <a:latin typeface="Cambria Math" panose="02040503050406030204" pitchFamily="18" charset="0"/>
                                  </a:rPr>
                                  <m:t>𝑃</m:t>
                                </m:r>
                                <m:r>
                                  <a:rPr lang="en-US" i="1">
                                    <a:latin typeface="Cambria Math" panose="02040503050406030204" pitchFamily="18" charset="0"/>
                                  </a:rPr>
                                  <m:t>0</m:t>
                                </m:r>
                              </m:e>
                            </m:d>
                          </m:num>
                          <m:den>
                            <m:r>
                              <a:rPr lang="en-US" i="1">
                                <a:latin typeface="Cambria Math" panose="02040503050406030204" pitchFamily="18" charset="0"/>
                              </a:rPr>
                              <m:t>𝑁</m:t>
                            </m:r>
                          </m:den>
                        </m:f>
                        <m:r>
                          <a:rPr lang="fa-IR" b="0" i="1" smtClean="0">
                            <a:latin typeface="Cambria Math" panose="02040503050406030204" pitchFamily="18" charset="0"/>
                          </a:rPr>
                          <m:t>=</m:t>
                        </m:r>
                      </m:e>
                    </m:rad>
                  </m:oMath>
                </a14:m>
                <a:r>
                  <a:rPr lang="fa-IR" dirty="0" smtClean="0">
                    <a:cs typeface="B Nazanin" panose="00000400000000000000" pitchFamily="2" charset="-78"/>
                  </a:rPr>
                  <a:t> </a:t>
                </a:r>
                <a14:m>
                  <m:oMath xmlns:m="http://schemas.openxmlformats.org/officeDocument/2006/math">
                    <m:rad>
                      <m:radPr>
                        <m:degHide m:val="on"/>
                        <m:ctrlPr>
                          <a:rPr lang="en-US" i="1">
                            <a:latin typeface="Cambria Math" panose="02040503050406030204" pitchFamily="18" charset="0"/>
                          </a:rPr>
                        </m:ctrlPr>
                      </m:radPr>
                      <m:deg/>
                      <m:e>
                        <m:f>
                          <m:fPr>
                            <m:ctrlPr>
                              <a:rPr lang="en-US" i="1">
                                <a:latin typeface="Cambria Math" panose="02040503050406030204" pitchFamily="18" charset="0"/>
                              </a:rPr>
                            </m:ctrlPr>
                          </m:fPr>
                          <m:num>
                            <m:r>
                              <a:rPr lang="en-US" i="1">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rPr>
                              <m:t>625</m:t>
                            </m:r>
                            <m:r>
                              <a:rPr lang="en-US" i="1">
                                <a:latin typeface="Cambria Math" panose="02040503050406030204" pitchFamily="18" charset="0"/>
                              </a:rPr>
                              <m:t>×</m:t>
                            </m:r>
                            <m:r>
                              <a:rPr lang="en-US" i="1">
                                <a:latin typeface="Cambria Math" panose="02040503050406030204" pitchFamily="18" charset="0"/>
                              </a:rPr>
                              <m:t>1</m:t>
                            </m:r>
                            <m:r>
                              <a:rPr lang="en-US" i="1">
                                <a:latin typeface="Cambria Math" panose="02040503050406030204" pitchFamily="18" charset="0"/>
                              </a:rPr>
                              <m:t>−</m:t>
                            </m:r>
                            <m:r>
                              <a:rPr lang="en-US" i="1">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rPr>
                              <m:t>625</m:t>
                            </m:r>
                          </m:num>
                          <m:den>
                            <m:r>
                              <a:rPr lang="en-US" i="1">
                                <a:latin typeface="Cambria Math" panose="02040503050406030204" pitchFamily="18" charset="0"/>
                              </a:rPr>
                              <m:t>26</m:t>
                            </m:r>
                          </m:den>
                        </m:f>
                      </m:e>
                    </m:rad>
                    <m:r>
                      <a:rPr lang="en-US">
                        <a:latin typeface="Cambria Math" panose="02040503050406030204" pitchFamily="18" charset="0"/>
                      </a:rPr>
                      <m:t>=</m:t>
                    </m:r>
                    <m:r>
                      <a:rPr lang="en-US">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rPr>
                      <m:t>095</m:t>
                    </m:r>
                  </m:oMath>
                </a14:m>
                <a:endParaRPr lang="en-US" dirty="0"/>
              </a:p>
              <a:p>
                <a:pPr marL="0" indent="0" algn="r">
                  <a:buNone/>
                </a:pPr>
                <a:r>
                  <a:rPr lang="en-US" dirty="0" smtClean="0">
                    <a:cs typeface="B Nazanin" panose="00000400000000000000" pitchFamily="2" charset="-78"/>
                  </a:rPr>
                  <a:t>N: </a:t>
                </a:r>
                <a:r>
                  <a:rPr lang="fa-IR" dirty="0" smtClean="0">
                    <a:cs typeface="B Nazanin" panose="00000400000000000000" pitchFamily="2" charset="-78"/>
                  </a:rPr>
                  <a:t>مجموع افراد دو گروه قوی و ضعیف( نفر26)</a:t>
                </a:r>
              </a:p>
              <a:p>
                <a:pPr marL="0" indent="0" algn="r">
                  <a:buNone/>
                </a:pPr>
                <a:r>
                  <a:rPr lang="fa-IR" dirty="0">
                    <a:cs typeface="B Nazanin" panose="00000400000000000000" pitchFamily="2" charset="-78"/>
                  </a:rPr>
                  <a:t> </a:t>
                </a:r>
                <a:r>
                  <a:rPr lang="fa-IR" dirty="0" smtClean="0">
                    <a:cs typeface="B Nazanin" panose="00000400000000000000" pitchFamily="2" charset="-78"/>
                  </a:rPr>
                  <a:t>  بنابراین در سطح آلفای 0/01                   </a:t>
                </a:r>
                <a:r>
                  <a:rPr lang="en-US" dirty="0" smtClean="0">
                    <a:solidFill>
                      <a:srgbClr val="FF0000"/>
                    </a:solidFill>
                    <a:cs typeface="B Nazanin" panose="00000400000000000000" pitchFamily="2" charset="-78"/>
                  </a:rPr>
                  <a:t>0.87</a:t>
                </a:r>
                <a:r>
                  <a:rPr lang="fa-IR" dirty="0" smtClean="0">
                    <a:solidFill>
                      <a:srgbClr val="FF0000"/>
                    </a:solidFill>
                    <a:cs typeface="B Nazanin" panose="00000400000000000000" pitchFamily="2" charset="-78"/>
                  </a:rPr>
                  <a:t>&gt;</a:t>
                </a:r>
                <a:r>
                  <a:rPr lang="en-US" dirty="0" smtClean="0">
                    <a:solidFill>
                      <a:srgbClr val="FF0000"/>
                    </a:solidFill>
                    <a:cs typeface="B Nazanin" panose="00000400000000000000" pitchFamily="2" charset="-78"/>
                  </a:rPr>
                  <a:t>0.625</a:t>
                </a:r>
                <a:r>
                  <a:rPr lang="fa-IR" dirty="0" smtClean="0">
                    <a:solidFill>
                      <a:srgbClr val="FF0000"/>
                    </a:solidFill>
                    <a:cs typeface="B Nazanin" panose="00000400000000000000" pitchFamily="2" charset="-78"/>
                  </a:rPr>
                  <a:t>&gt; </a:t>
                </a:r>
                <a:r>
                  <a:rPr lang="en-US" dirty="0" smtClean="0">
                    <a:solidFill>
                      <a:srgbClr val="FF0000"/>
                    </a:solidFill>
                    <a:cs typeface="B Nazanin" panose="00000400000000000000" pitchFamily="2" charset="-78"/>
                  </a:rPr>
                  <a:t>0.36</a:t>
                </a:r>
                <a:endParaRPr lang="fa-IR" dirty="0" smtClean="0">
                  <a:solidFill>
                    <a:srgbClr val="FF0000"/>
                  </a:solidFill>
                  <a:cs typeface="B Nazanin" panose="00000400000000000000" pitchFamily="2" charset="-78"/>
                </a:endParaRPr>
              </a:p>
              <a:p>
                <a:pPr marL="0" indent="0" algn="r">
                  <a:buNone/>
                </a:pPr>
                <a:r>
                  <a:rPr lang="fa-IR" dirty="0" smtClean="0">
                    <a:solidFill>
                      <a:srgbClr val="FF0000"/>
                    </a:solidFill>
                    <a:cs typeface="B Nazanin" panose="00000400000000000000" pitchFamily="2" charset="-78"/>
                  </a:rPr>
                  <a:t>ولی معمول سطح دشواری بین 0/3 تا 0/7 مناسب می باشد.</a:t>
                </a:r>
                <a:endParaRPr lang="fa-IR" dirty="0">
                  <a:solidFill>
                    <a:srgbClr val="FF0000"/>
                  </a:solidFill>
                  <a:cs typeface="B Nazanin" panose="00000400000000000000" pitchFamily="2" charset="-78"/>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159" t="-2661" r="-1217" b="-3501"/>
                </a:stretch>
              </a:blipFill>
            </p:spPr>
            <p:txBody>
              <a:bodyPr/>
              <a:lstStyle/>
              <a:p>
                <a:r>
                  <a:rPr lang="fa-IR">
                    <a:noFill/>
                  </a:rPr>
                  <a:t> </a:t>
                </a:r>
              </a:p>
            </p:txBody>
          </p:sp>
        </mc:Fallback>
      </mc:AlternateContent>
    </p:spTree>
    <p:extLst>
      <p:ext uri="{BB962C8B-B14F-4D97-AF65-F5344CB8AC3E}">
        <p14:creationId xmlns:p14="http://schemas.microsoft.com/office/powerpoint/2010/main" val="28628193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solidFill>
                  <a:srgbClr val="C00000"/>
                </a:solidFill>
              </a:rPr>
              <a:t>ضريب تميز </a:t>
            </a:r>
            <a:r>
              <a:rPr lang="fa-IR" b="1" dirty="0">
                <a:solidFill>
                  <a:srgbClr val="C00000"/>
                </a:solidFill>
                <a:cs typeface="2  Homa" pitchFamily="2" charset="-78"/>
              </a:rPr>
              <a:t/>
            </a:r>
            <a:br>
              <a:rPr lang="fa-IR" b="1" dirty="0">
                <a:solidFill>
                  <a:srgbClr val="C00000"/>
                </a:solidFill>
                <a:cs typeface="2  Homa" pitchFamily="2" charset="-78"/>
              </a:rPr>
            </a:br>
            <a:r>
              <a:rPr lang="en-US" b="1" dirty="0">
                <a:solidFill>
                  <a:srgbClr val="C00000"/>
                </a:solidFill>
                <a:cs typeface="2  Homa" pitchFamily="2" charset="-78"/>
              </a:rPr>
              <a:t>Discrimination Index</a:t>
            </a:r>
            <a:endParaRPr lang="fa-IR" dirty="0"/>
          </a:p>
        </p:txBody>
      </p:sp>
      <p:sp>
        <p:nvSpPr>
          <p:cNvPr id="3" name="Content Placeholder 2"/>
          <p:cNvSpPr>
            <a:spLocks noGrp="1"/>
          </p:cNvSpPr>
          <p:nvPr>
            <p:ph idx="1"/>
          </p:nvPr>
        </p:nvSpPr>
        <p:spPr/>
        <p:txBody>
          <a:bodyPr/>
          <a:lstStyle/>
          <a:p>
            <a:pPr marL="0" indent="0">
              <a:buClr>
                <a:srgbClr val="FF3300"/>
              </a:buClr>
              <a:buNone/>
            </a:pPr>
            <a:r>
              <a:rPr lang="fa-IR" sz="6000" dirty="0">
                <a:latin typeface="Arial" pitchFamily="34" charset="0"/>
                <a:cs typeface="B Nazanin" panose="00000400000000000000" pitchFamily="2" charset="-78"/>
              </a:rPr>
              <a:t>تعریف</a:t>
            </a:r>
          </a:p>
          <a:p>
            <a:pPr marL="0" indent="0">
              <a:lnSpc>
                <a:spcPct val="150000"/>
              </a:lnSpc>
              <a:buClr>
                <a:srgbClr val="66CCFF"/>
              </a:buClr>
              <a:buNone/>
            </a:pPr>
            <a:r>
              <a:rPr lang="fa-IR" b="1" dirty="0">
                <a:solidFill>
                  <a:srgbClr val="C00000"/>
                </a:solidFill>
                <a:latin typeface="Arial" pitchFamily="34" charset="0"/>
                <a:cs typeface="B Nazanin" panose="00000400000000000000" pitchFamily="2" charset="-78"/>
              </a:rPr>
              <a:t>ضریب تمیز : </a:t>
            </a:r>
            <a:r>
              <a:rPr lang="fa-IR" b="1" dirty="0">
                <a:solidFill>
                  <a:srgbClr val="000000"/>
                </a:solidFill>
                <a:latin typeface="Arial" pitchFamily="34" charset="0"/>
                <a:cs typeface="B Nazanin" panose="00000400000000000000" pitchFamily="2" charset="-78"/>
              </a:rPr>
              <a:t>قدرت سئوال را در</a:t>
            </a:r>
            <a:r>
              <a:rPr lang="fa-IR" b="1" dirty="0">
                <a:solidFill>
                  <a:srgbClr val="C00000"/>
                </a:solidFill>
                <a:latin typeface="Arial" pitchFamily="34" charset="0"/>
                <a:cs typeface="B Nazanin" panose="00000400000000000000" pitchFamily="2" charset="-78"/>
              </a:rPr>
              <a:t>تشخیص بین گروه قوی وگروه ضعیف</a:t>
            </a:r>
            <a:r>
              <a:rPr lang="fa-IR" b="1" dirty="0">
                <a:solidFill>
                  <a:srgbClr val="000000"/>
                </a:solidFill>
                <a:latin typeface="Arial" pitchFamily="34" charset="0"/>
                <a:cs typeface="B Nazanin" panose="00000400000000000000" pitchFamily="2" charset="-78"/>
              </a:rPr>
              <a:t> آزمون شوندگان مشخص می کند </a:t>
            </a:r>
          </a:p>
          <a:p>
            <a:pPr marL="0" indent="0">
              <a:lnSpc>
                <a:spcPct val="150000"/>
              </a:lnSpc>
              <a:buClr>
                <a:srgbClr val="66CCFF"/>
              </a:buClr>
              <a:buNone/>
            </a:pPr>
            <a:r>
              <a:rPr lang="fa-IR" b="1" dirty="0">
                <a:solidFill>
                  <a:srgbClr val="000000"/>
                </a:solidFill>
                <a:latin typeface="Arial" pitchFamily="34" charset="0"/>
                <a:cs typeface="B Nazanin" panose="00000400000000000000" pitchFamily="2" charset="-78"/>
              </a:rPr>
              <a:t>یعنی معلوم می نماید که سئوال تاچه اندازه می تواند گروه </a:t>
            </a:r>
            <a:r>
              <a:rPr lang="fa-IR" b="1">
                <a:solidFill>
                  <a:srgbClr val="000000"/>
                </a:solidFill>
                <a:latin typeface="Arial" pitchFamily="34" charset="0"/>
                <a:cs typeface="B Nazanin" panose="00000400000000000000" pitchFamily="2" charset="-78"/>
              </a:rPr>
              <a:t>قوی </a:t>
            </a:r>
            <a:r>
              <a:rPr lang="fa-IR" b="1" smtClean="0">
                <a:solidFill>
                  <a:srgbClr val="000000"/>
                </a:solidFill>
                <a:latin typeface="Arial" pitchFamily="34" charset="0"/>
                <a:cs typeface="B Nazanin" panose="00000400000000000000" pitchFamily="2" charset="-78"/>
              </a:rPr>
              <a:t>را ازگروه </a:t>
            </a:r>
            <a:r>
              <a:rPr lang="fa-IR" b="1" dirty="0">
                <a:solidFill>
                  <a:srgbClr val="000000"/>
                </a:solidFill>
                <a:latin typeface="Arial" pitchFamily="34" charset="0"/>
                <a:cs typeface="B Nazanin" panose="00000400000000000000" pitchFamily="2" charset="-78"/>
              </a:rPr>
              <a:t>ضعیف تشخیص دهد</a:t>
            </a:r>
            <a:endParaRPr lang="en-US" b="1" dirty="0">
              <a:solidFill>
                <a:srgbClr val="000000"/>
              </a:solidFill>
              <a:latin typeface="Arial" pitchFamily="34" charset="0"/>
              <a:cs typeface="B Nazanin" panose="00000400000000000000" pitchFamily="2" charset="-78"/>
            </a:endParaRPr>
          </a:p>
          <a:p>
            <a:endParaRPr lang="fa-IR" dirty="0"/>
          </a:p>
        </p:txBody>
      </p:sp>
    </p:spTree>
    <p:extLst>
      <p:ext uri="{BB962C8B-B14F-4D97-AF65-F5344CB8AC3E}">
        <p14:creationId xmlns:p14="http://schemas.microsoft.com/office/powerpoint/2010/main" val="310386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1452563" y="3071813"/>
            <a:ext cx="1439863" cy="646112"/>
          </a:xfrm>
          <a:prstGeom prst="rect">
            <a:avLst/>
          </a:prstGeom>
          <a:noFill/>
          <a:ln w="9525">
            <a:noFill/>
            <a:miter lim="800000"/>
            <a:headEnd/>
            <a:tailEnd/>
          </a:ln>
        </p:spPr>
        <p:txBody>
          <a:bodyPr>
            <a:spAutoFit/>
          </a:bodyPr>
          <a:lstStyle/>
          <a:p>
            <a:pPr>
              <a:spcBef>
                <a:spcPct val="50000"/>
              </a:spcBef>
            </a:pPr>
            <a:r>
              <a:rPr lang="en-US" sz="3600" b="1" dirty="0" smtClean="0">
                <a:latin typeface="Calibri" pitchFamily="34" charset="0"/>
              </a:rPr>
              <a:t>d=</a:t>
            </a:r>
            <a:endParaRPr lang="en-US" sz="3600" b="1" dirty="0">
              <a:latin typeface="Calibri" pitchFamily="34" charset="0"/>
            </a:endParaRPr>
          </a:p>
        </p:txBody>
      </p:sp>
      <p:sp>
        <p:nvSpPr>
          <p:cNvPr id="17411" name="Line 5"/>
          <p:cNvSpPr>
            <a:spLocks noChangeShapeType="1"/>
          </p:cNvSpPr>
          <p:nvPr/>
        </p:nvSpPr>
        <p:spPr bwMode="auto">
          <a:xfrm>
            <a:off x="2927350" y="3429000"/>
            <a:ext cx="6985000" cy="0"/>
          </a:xfrm>
          <a:prstGeom prst="line">
            <a:avLst/>
          </a:prstGeom>
          <a:noFill/>
          <a:ln w="76200">
            <a:solidFill>
              <a:schemeClr val="tx1"/>
            </a:solidFill>
            <a:round/>
            <a:headEnd/>
            <a:tailEnd/>
          </a:ln>
        </p:spPr>
        <p:txBody>
          <a:bodyPr/>
          <a:lstStyle/>
          <a:p>
            <a:endParaRPr lang="fa-IR"/>
          </a:p>
        </p:txBody>
      </p:sp>
      <p:sp>
        <p:nvSpPr>
          <p:cNvPr id="17412" name="Text Box 7"/>
          <p:cNvSpPr txBox="1">
            <a:spLocks noChangeArrowheads="1"/>
          </p:cNvSpPr>
          <p:nvPr/>
        </p:nvSpPr>
        <p:spPr bwMode="auto">
          <a:xfrm>
            <a:off x="2238376" y="2616201"/>
            <a:ext cx="7559675" cy="460375"/>
          </a:xfrm>
          <a:prstGeom prst="rect">
            <a:avLst/>
          </a:prstGeom>
          <a:noFill/>
          <a:ln w="9525">
            <a:noFill/>
            <a:miter lim="800000"/>
            <a:headEnd/>
            <a:tailEnd/>
          </a:ln>
        </p:spPr>
        <p:txBody>
          <a:bodyPr>
            <a:spAutoFit/>
          </a:bodyPr>
          <a:lstStyle/>
          <a:p>
            <a:pPr>
              <a:spcBef>
                <a:spcPct val="50000"/>
              </a:spcBef>
            </a:pPr>
            <a:r>
              <a:rPr lang="fa-IR" sz="2400" b="1" dirty="0"/>
              <a:t>انتخاب های درست گروه پائین </a:t>
            </a:r>
            <a:r>
              <a:rPr lang="ar-SA" sz="2400" b="1" dirty="0"/>
              <a:t>–</a:t>
            </a:r>
            <a:r>
              <a:rPr lang="fa-IR" sz="2400" b="1" dirty="0"/>
              <a:t> انتخاب های درست گروه بالا</a:t>
            </a:r>
            <a:r>
              <a:rPr lang="fa-IR" sz="2000" b="1" dirty="0"/>
              <a:t>            </a:t>
            </a:r>
            <a:endParaRPr lang="en-US" sz="2000" b="1" dirty="0"/>
          </a:p>
        </p:txBody>
      </p:sp>
      <p:sp>
        <p:nvSpPr>
          <p:cNvPr id="17413" name="Text Box 8"/>
          <p:cNvSpPr txBox="1">
            <a:spLocks noChangeArrowheads="1"/>
          </p:cNvSpPr>
          <p:nvPr/>
        </p:nvSpPr>
        <p:spPr bwMode="auto">
          <a:xfrm>
            <a:off x="3095626" y="3644900"/>
            <a:ext cx="6048375" cy="584200"/>
          </a:xfrm>
          <a:prstGeom prst="rect">
            <a:avLst/>
          </a:prstGeom>
          <a:noFill/>
          <a:ln w="9525">
            <a:noFill/>
            <a:miter lim="800000"/>
            <a:headEnd/>
            <a:tailEnd/>
          </a:ln>
        </p:spPr>
        <p:txBody>
          <a:bodyPr>
            <a:spAutoFit/>
          </a:bodyPr>
          <a:lstStyle/>
          <a:p>
            <a:pPr>
              <a:spcBef>
                <a:spcPct val="50000"/>
              </a:spcBef>
            </a:pPr>
            <a:r>
              <a:rPr lang="fa-IR" sz="3200" b="1" dirty="0"/>
              <a:t>تعداد افراد یک گروه (بالا یاپائین)</a:t>
            </a:r>
            <a:endParaRPr lang="en-US" sz="3200" b="1" dirty="0"/>
          </a:p>
        </p:txBody>
      </p:sp>
      <p:sp>
        <p:nvSpPr>
          <p:cNvPr id="6" name="Slide Number Placeholder 5"/>
          <p:cNvSpPr>
            <a:spLocks noGrp="1"/>
          </p:cNvSpPr>
          <p:nvPr>
            <p:ph type="sldNum" sz="quarter" idx="12"/>
          </p:nvPr>
        </p:nvSpPr>
        <p:spPr/>
        <p:txBody>
          <a:bodyPr/>
          <a:lstStyle/>
          <a:p>
            <a:pPr>
              <a:defRPr/>
            </a:pPr>
            <a:fld id="{B89BADCF-000C-49E3-B71B-8115CC8DEF51}" type="slidenum">
              <a:rPr lang="fa-IR" smtClean="0"/>
              <a:pPr>
                <a:defRPr/>
              </a:pPr>
              <a:t>18</a:t>
            </a:fld>
            <a:endParaRPr lang="fa-IR"/>
          </a:p>
        </p:txBody>
      </p:sp>
    </p:spTree>
    <p:extLst>
      <p:ext uri="{BB962C8B-B14F-4D97-AF65-F5344CB8AC3E}">
        <p14:creationId xmlns:p14="http://schemas.microsoft.com/office/powerpoint/2010/main" val="3180505321"/>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1919288" y="322264"/>
            <a:ext cx="8229600" cy="6130925"/>
          </a:xfrm>
          <a:solidFill>
            <a:srgbClr val="CCFFCC">
              <a:alpha val="69019"/>
            </a:srgbClr>
          </a:solidFill>
          <a:ln w="82550">
            <a:solidFill>
              <a:srgbClr val="00F0EA"/>
            </a:solidFill>
          </a:ln>
        </p:spPr>
        <p:txBody>
          <a:bodyPr>
            <a:normAutofit fontScale="92500" lnSpcReduction="20000"/>
          </a:bodyPr>
          <a:lstStyle/>
          <a:p>
            <a:pPr marL="400050" indent="-400050">
              <a:lnSpc>
                <a:spcPct val="80000"/>
              </a:lnSpc>
              <a:buFont typeface="Wingdings" pitchFamily="2" charset="2"/>
              <a:buAutoNum type="arabicPeriod"/>
            </a:pPr>
            <a:r>
              <a:rPr lang="en-US" sz="1900" b="1"/>
              <a:t>A	1	19</a:t>
            </a:r>
          </a:p>
          <a:p>
            <a:pPr marL="400050" indent="-400050">
              <a:lnSpc>
                <a:spcPct val="80000"/>
              </a:lnSpc>
              <a:buFont typeface="Wingdings" pitchFamily="2" charset="2"/>
              <a:buAutoNum type="arabicPeriod"/>
            </a:pPr>
            <a:r>
              <a:rPr lang="en-US" sz="1900" b="1"/>
              <a:t>B	1	18	</a:t>
            </a:r>
          </a:p>
          <a:p>
            <a:pPr marL="400050" indent="-400050">
              <a:lnSpc>
                <a:spcPct val="80000"/>
              </a:lnSpc>
              <a:buFont typeface="Wingdings" pitchFamily="2" charset="2"/>
              <a:buAutoNum type="arabicPeriod"/>
            </a:pPr>
            <a:r>
              <a:rPr lang="en-US" sz="1900" b="1"/>
              <a:t>C	0	 17</a:t>
            </a:r>
          </a:p>
          <a:p>
            <a:pPr marL="400050" indent="-400050">
              <a:lnSpc>
                <a:spcPct val="80000"/>
              </a:lnSpc>
              <a:buFont typeface="Wingdings" pitchFamily="2" charset="2"/>
              <a:buAutoNum type="arabicPeriod"/>
            </a:pPr>
            <a:r>
              <a:rPr lang="en-US" sz="1900" b="1"/>
              <a:t>D	1	 17</a:t>
            </a:r>
          </a:p>
          <a:p>
            <a:pPr marL="400050" indent="-400050">
              <a:lnSpc>
                <a:spcPct val="80000"/>
              </a:lnSpc>
              <a:buFont typeface="Wingdings" pitchFamily="2" charset="2"/>
              <a:buAutoNum type="arabicPeriod"/>
            </a:pPr>
            <a:r>
              <a:rPr lang="en-US" sz="1900" b="1"/>
              <a:t>E	0	16</a:t>
            </a:r>
          </a:p>
          <a:p>
            <a:pPr marL="400050" indent="-400050">
              <a:lnSpc>
                <a:spcPct val="80000"/>
              </a:lnSpc>
              <a:buFont typeface="Wingdings" pitchFamily="2" charset="2"/>
              <a:buAutoNum type="arabicPeriod"/>
            </a:pPr>
            <a:r>
              <a:rPr lang="en-US" sz="1900" b="1"/>
              <a:t>F	1	16</a:t>
            </a:r>
          </a:p>
          <a:p>
            <a:pPr marL="400050" indent="-400050">
              <a:lnSpc>
                <a:spcPct val="80000"/>
              </a:lnSpc>
              <a:buFont typeface="Wingdings" pitchFamily="2" charset="2"/>
              <a:buAutoNum type="arabicPeriod"/>
            </a:pPr>
            <a:r>
              <a:rPr lang="en-US" sz="1900" b="1"/>
              <a:t>G	1	16	</a:t>
            </a:r>
          </a:p>
          <a:p>
            <a:pPr marL="400050" indent="-400050">
              <a:lnSpc>
                <a:spcPct val="80000"/>
              </a:lnSpc>
              <a:buFont typeface="Wingdings" pitchFamily="2" charset="2"/>
              <a:buAutoNum type="arabicPeriod"/>
            </a:pPr>
            <a:r>
              <a:rPr lang="en-US" sz="1900" b="1"/>
              <a:t>H	1	15</a:t>
            </a:r>
          </a:p>
          <a:p>
            <a:pPr marL="400050" indent="-400050">
              <a:lnSpc>
                <a:spcPct val="80000"/>
              </a:lnSpc>
              <a:buFont typeface="Wingdings" pitchFamily="2" charset="2"/>
              <a:buAutoNum type="arabicPeriod"/>
            </a:pPr>
            <a:r>
              <a:rPr lang="en-US" sz="1900" b="1"/>
              <a:t>I	0	15</a:t>
            </a:r>
          </a:p>
          <a:p>
            <a:pPr marL="400050" indent="-400050">
              <a:lnSpc>
                <a:spcPct val="80000"/>
              </a:lnSpc>
              <a:buFont typeface="Wingdings" pitchFamily="2" charset="2"/>
              <a:buAutoNum type="arabicPeriod"/>
            </a:pPr>
            <a:r>
              <a:rPr lang="en-US" sz="1900" b="1"/>
              <a:t>J	1	15</a:t>
            </a:r>
          </a:p>
          <a:p>
            <a:pPr marL="400050" indent="-400050">
              <a:lnSpc>
                <a:spcPct val="80000"/>
              </a:lnSpc>
              <a:buFont typeface="Wingdings" pitchFamily="2" charset="2"/>
              <a:buAutoNum type="arabicPeriod"/>
            </a:pPr>
            <a:r>
              <a:rPr lang="en-US" sz="1900" b="1"/>
              <a:t>K	0	14</a:t>
            </a:r>
          </a:p>
          <a:p>
            <a:pPr marL="400050" indent="-400050">
              <a:lnSpc>
                <a:spcPct val="80000"/>
              </a:lnSpc>
              <a:buFont typeface="Wingdings" pitchFamily="2" charset="2"/>
              <a:buAutoNum type="arabicPeriod"/>
            </a:pPr>
            <a:r>
              <a:rPr lang="en-US" sz="1900" b="1"/>
              <a:t>L	1	14</a:t>
            </a:r>
          </a:p>
          <a:p>
            <a:pPr marL="400050" indent="-400050">
              <a:lnSpc>
                <a:spcPct val="80000"/>
              </a:lnSpc>
              <a:buFont typeface="Wingdings" pitchFamily="2" charset="2"/>
              <a:buAutoNum type="arabicPeriod"/>
            </a:pPr>
            <a:r>
              <a:rPr lang="en-US" sz="1900" b="1"/>
              <a:t>M	1	14</a:t>
            </a:r>
          </a:p>
          <a:p>
            <a:pPr marL="400050" indent="-400050">
              <a:lnSpc>
                <a:spcPct val="80000"/>
              </a:lnSpc>
              <a:buFont typeface="Wingdings" pitchFamily="2" charset="2"/>
              <a:buAutoNum type="arabicPeriod"/>
            </a:pPr>
            <a:r>
              <a:rPr lang="en-US" sz="1900" b="1"/>
              <a:t>N	0	13</a:t>
            </a:r>
          </a:p>
          <a:p>
            <a:pPr marL="400050" indent="-400050">
              <a:lnSpc>
                <a:spcPct val="80000"/>
              </a:lnSpc>
              <a:buFont typeface="Wingdings" pitchFamily="2" charset="2"/>
              <a:buAutoNum type="arabicPeriod"/>
            </a:pPr>
            <a:r>
              <a:rPr lang="en-US" sz="1900" b="1"/>
              <a:t>O	0	12</a:t>
            </a:r>
          </a:p>
          <a:p>
            <a:pPr marL="400050" indent="-400050">
              <a:lnSpc>
                <a:spcPct val="80000"/>
              </a:lnSpc>
              <a:buFont typeface="Wingdings" pitchFamily="2" charset="2"/>
              <a:buAutoNum type="arabicPeriod"/>
            </a:pPr>
            <a:r>
              <a:rPr lang="en-US" sz="1900" b="1"/>
              <a:t>P	0	12</a:t>
            </a:r>
          </a:p>
          <a:p>
            <a:pPr marL="400050" indent="-400050">
              <a:lnSpc>
                <a:spcPct val="80000"/>
              </a:lnSpc>
              <a:buFont typeface="Wingdings" pitchFamily="2" charset="2"/>
              <a:buAutoNum type="arabicPeriod"/>
            </a:pPr>
            <a:r>
              <a:rPr lang="en-US" sz="1900" b="1"/>
              <a:t>Q	1	11</a:t>
            </a:r>
          </a:p>
          <a:p>
            <a:pPr marL="400050" indent="-400050">
              <a:lnSpc>
                <a:spcPct val="80000"/>
              </a:lnSpc>
              <a:buFont typeface="Wingdings" pitchFamily="2" charset="2"/>
              <a:buAutoNum type="arabicPeriod"/>
            </a:pPr>
            <a:r>
              <a:rPr lang="en-US" sz="1900" b="1"/>
              <a:t>R	1	10</a:t>
            </a:r>
          </a:p>
          <a:p>
            <a:pPr marL="400050" indent="-400050">
              <a:lnSpc>
                <a:spcPct val="80000"/>
              </a:lnSpc>
              <a:buFont typeface="Wingdings" pitchFamily="2" charset="2"/>
              <a:buAutoNum type="arabicPeriod"/>
            </a:pPr>
            <a:r>
              <a:rPr lang="en-US" sz="1900" b="1"/>
              <a:t>S	0	9</a:t>
            </a:r>
          </a:p>
          <a:p>
            <a:pPr marL="400050" indent="-400050">
              <a:lnSpc>
                <a:spcPct val="80000"/>
              </a:lnSpc>
              <a:buFont typeface="Wingdings" pitchFamily="2" charset="2"/>
              <a:buAutoNum type="arabicPeriod"/>
            </a:pPr>
            <a:r>
              <a:rPr lang="en-US" sz="1900" b="1"/>
              <a:t>T	0	9</a:t>
            </a:r>
          </a:p>
        </p:txBody>
      </p:sp>
      <p:sp>
        <p:nvSpPr>
          <p:cNvPr id="30723" name="AutoShape 3"/>
          <p:cNvSpPr>
            <a:spLocks/>
          </p:cNvSpPr>
          <p:nvPr/>
        </p:nvSpPr>
        <p:spPr bwMode="auto">
          <a:xfrm>
            <a:off x="7391400" y="298451"/>
            <a:ext cx="431800" cy="2735263"/>
          </a:xfrm>
          <a:prstGeom prst="leftBrace">
            <a:avLst>
              <a:gd name="adj1" fmla="val 52788"/>
              <a:gd name="adj2" fmla="val 50000"/>
            </a:avLst>
          </a:prstGeom>
          <a:solidFill>
            <a:srgbClr val="CCFFCC">
              <a:alpha val="69019"/>
            </a:srgbClr>
          </a:solidFill>
          <a:ln w="38100">
            <a:solidFill>
              <a:srgbClr val="0000FF"/>
            </a:solidFill>
            <a:round/>
            <a:headEnd/>
            <a:tailEnd/>
          </a:ln>
        </p:spPr>
        <p:txBody>
          <a:bodyPr wrap="none" anchor="ctr"/>
          <a:lstStyle/>
          <a:p>
            <a:endParaRPr lang="fa-IR"/>
          </a:p>
        </p:txBody>
      </p:sp>
      <p:sp>
        <p:nvSpPr>
          <p:cNvPr id="30724" name="AutoShape 4"/>
          <p:cNvSpPr>
            <a:spLocks/>
          </p:cNvSpPr>
          <p:nvPr/>
        </p:nvSpPr>
        <p:spPr bwMode="auto">
          <a:xfrm>
            <a:off x="7391400" y="3170238"/>
            <a:ext cx="431800" cy="2735262"/>
          </a:xfrm>
          <a:prstGeom prst="leftBrace">
            <a:avLst>
              <a:gd name="adj1" fmla="val 52788"/>
              <a:gd name="adj2" fmla="val 50000"/>
            </a:avLst>
          </a:prstGeom>
          <a:solidFill>
            <a:srgbClr val="CCFFCC">
              <a:alpha val="69019"/>
            </a:srgbClr>
          </a:solidFill>
          <a:ln w="38100">
            <a:solidFill>
              <a:srgbClr val="FF0000"/>
            </a:solidFill>
            <a:round/>
            <a:headEnd/>
            <a:tailEnd/>
          </a:ln>
        </p:spPr>
        <p:txBody>
          <a:bodyPr wrap="none" anchor="ctr"/>
          <a:lstStyle/>
          <a:p>
            <a:endParaRPr lang="fa-IR"/>
          </a:p>
        </p:txBody>
      </p:sp>
      <p:sp>
        <p:nvSpPr>
          <p:cNvPr id="30725" name="Text Box 5"/>
          <p:cNvSpPr txBox="1">
            <a:spLocks noChangeArrowheads="1"/>
          </p:cNvSpPr>
          <p:nvPr/>
        </p:nvSpPr>
        <p:spPr bwMode="auto">
          <a:xfrm>
            <a:off x="5807075" y="1362076"/>
            <a:ext cx="1582738" cy="519113"/>
          </a:xfrm>
          <a:prstGeom prst="rect">
            <a:avLst/>
          </a:prstGeom>
          <a:solidFill>
            <a:srgbClr val="CCFFCC">
              <a:alpha val="69019"/>
            </a:srgbClr>
          </a:solidFill>
          <a:ln w="9525">
            <a:noFill/>
            <a:miter lim="800000"/>
            <a:headEnd/>
            <a:tailEnd/>
          </a:ln>
        </p:spPr>
        <p:txBody>
          <a:bodyPr>
            <a:spAutoFit/>
          </a:bodyPr>
          <a:lstStyle/>
          <a:p>
            <a:pPr>
              <a:spcBef>
                <a:spcPct val="50000"/>
              </a:spcBef>
            </a:pPr>
            <a:r>
              <a:rPr lang="fa-IR" sz="2800" b="1"/>
              <a:t>گروه بالا</a:t>
            </a:r>
            <a:endParaRPr lang="en-US" sz="2800" b="1"/>
          </a:p>
        </p:txBody>
      </p:sp>
      <p:sp>
        <p:nvSpPr>
          <p:cNvPr id="30726" name="Text Box 6"/>
          <p:cNvSpPr txBox="1">
            <a:spLocks noChangeArrowheads="1"/>
          </p:cNvSpPr>
          <p:nvPr/>
        </p:nvSpPr>
        <p:spPr bwMode="auto">
          <a:xfrm>
            <a:off x="5230814" y="4114801"/>
            <a:ext cx="2085975" cy="519113"/>
          </a:xfrm>
          <a:prstGeom prst="rect">
            <a:avLst/>
          </a:prstGeom>
          <a:solidFill>
            <a:srgbClr val="CCFFCC">
              <a:alpha val="69019"/>
            </a:srgbClr>
          </a:solidFill>
          <a:ln w="9525">
            <a:noFill/>
            <a:miter lim="800000"/>
            <a:headEnd/>
            <a:tailEnd/>
          </a:ln>
        </p:spPr>
        <p:txBody>
          <a:bodyPr>
            <a:spAutoFit/>
          </a:bodyPr>
          <a:lstStyle/>
          <a:p>
            <a:pPr>
              <a:spcBef>
                <a:spcPct val="50000"/>
              </a:spcBef>
            </a:pPr>
            <a:r>
              <a:rPr lang="fa-IR" sz="2800" b="1"/>
              <a:t>گروه پایین</a:t>
            </a:r>
            <a:endParaRPr lang="en-US" sz="2800" b="1"/>
          </a:p>
        </p:txBody>
      </p:sp>
      <p:sp>
        <p:nvSpPr>
          <p:cNvPr id="30727" name="Text Box 7"/>
          <p:cNvSpPr txBox="1">
            <a:spLocks noChangeArrowheads="1"/>
          </p:cNvSpPr>
          <p:nvPr/>
        </p:nvSpPr>
        <p:spPr bwMode="auto">
          <a:xfrm>
            <a:off x="5518150" y="1882776"/>
            <a:ext cx="1944688" cy="366713"/>
          </a:xfrm>
          <a:prstGeom prst="rect">
            <a:avLst/>
          </a:prstGeom>
          <a:noFill/>
          <a:ln w="9525">
            <a:noFill/>
            <a:miter lim="800000"/>
            <a:headEnd/>
            <a:tailEnd/>
          </a:ln>
        </p:spPr>
        <p:txBody>
          <a:bodyPr>
            <a:spAutoFit/>
          </a:bodyPr>
          <a:lstStyle/>
          <a:p>
            <a:pPr>
              <a:spcBef>
                <a:spcPct val="50000"/>
              </a:spcBef>
            </a:pPr>
            <a:r>
              <a:rPr lang="en-US" b="1">
                <a:solidFill>
                  <a:schemeClr val="tx2"/>
                </a:solidFill>
              </a:rPr>
              <a:t>7 </a:t>
            </a:r>
            <a:r>
              <a:rPr lang="fa-IR" b="1">
                <a:solidFill>
                  <a:schemeClr val="tx2"/>
                </a:solidFill>
              </a:rPr>
              <a:t>صحیح 3 غلط</a:t>
            </a:r>
            <a:endParaRPr lang="en-US" b="1">
              <a:solidFill>
                <a:schemeClr val="tx2"/>
              </a:solidFill>
            </a:endParaRPr>
          </a:p>
        </p:txBody>
      </p:sp>
      <p:sp>
        <p:nvSpPr>
          <p:cNvPr id="30728" name="Text Box 8"/>
          <p:cNvSpPr txBox="1">
            <a:spLocks noChangeArrowheads="1"/>
          </p:cNvSpPr>
          <p:nvPr/>
        </p:nvSpPr>
        <p:spPr bwMode="auto">
          <a:xfrm>
            <a:off x="5375275" y="4691063"/>
            <a:ext cx="1944688" cy="366712"/>
          </a:xfrm>
          <a:prstGeom prst="rect">
            <a:avLst/>
          </a:prstGeom>
          <a:noFill/>
          <a:ln w="9525">
            <a:noFill/>
            <a:miter lim="800000"/>
            <a:headEnd/>
            <a:tailEnd/>
          </a:ln>
        </p:spPr>
        <p:txBody>
          <a:bodyPr>
            <a:spAutoFit/>
          </a:bodyPr>
          <a:lstStyle/>
          <a:p>
            <a:pPr>
              <a:spcBef>
                <a:spcPct val="50000"/>
              </a:spcBef>
            </a:pPr>
            <a:r>
              <a:rPr lang="en-US" b="1">
                <a:solidFill>
                  <a:srgbClr val="FF0000"/>
                </a:solidFill>
              </a:rPr>
              <a:t>4 </a:t>
            </a:r>
            <a:r>
              <a:rPr lang="fa-IR" b="1">
                <a:solidFill>
                  <a:srgbClr val="FF0000"/>
                </a:solidFill>
              </a:rPr>
              <a:t>صحیح 7 غلط</a:t>
            </a:r>
            <a:endParaRPr lang="en-US" b="1">
              <a:solidFill>
                <a:srgbClr val="FF0000"/>
              </a:solidFill>
            </a:endParaRPr>
          </a:p>
        </p:txBody>
      </p:sp>
      <p:grpSp>
        <p:nvGrpSpPr>
          <p:cNvPr id="2" name="Group 20"/>
          <p:cNvGrpSpPr>
            <a:grpSpLocks/>
          </p:cNvGrpSpPr>
          <p:nvPr/>
        </p:nvGrpSpPr>
        <p:grpSpPr bwMode="auto">
          <a:xfrm>
            <a:off x="2062163" y="2746376"/>
            <a:ext cx="2881312" cy="1414463"/>
            <a:chOff x="339" y="1730"/>
            <a:chExt cx="1815" cy="891"/>
          </a:xfrm>
        </p:grpSpPr>
        <p:sp>
          <p:nvSpPr>
            <p:cNvPr id="30737" name="Text Box 10"/>
            <p:cNvSpPr txBox="1">
              <a:spLocks noChangeArrowheads="1"/>
            </p:cNvSpPr>
            <p:nvPr/>
          </p:nvSpPr>
          <p:spPr bwMode="auto">
            <a:xfrm>
              <a:off x="339" y="1730"/>
              <a:ext cx="953" cy="519"/>
            </a:xfrm>
            <a:prstGeom prst="rect">
              <a:avLst/>
            </a:prstGeom>
            <a:noFill/>
            <a:ln w="9525">
              <a:noFill/>
              <a:miter lim="800000"/>
              <a:headEnd/>
              <a:tailEnd/>
            </a:ln>
          </p:spPr>
          <p:txBody>
            <a:bodyPr>
              <a:spAutoFit/>
            </a:bodyPr>
            <a:lstStyle/>
            <a:p>
              <a:pPr>
                <a:spcBef>
                  <a:spcPct val="50000"/>
                </a:spcBef>
              </a:pPr>
              <a:r>
                <a:rPr lang="en-US" sz="4800" u="sng"/>
                <a:t>7-4</a:t>
              </a:r>
            </a:p>
          </p:txBody>
        </p:sp>
        <p:sp>
          <p:nvSpPr>
            <p:cNvPr id="30738" name="Text Box 11"/>
            <p:cNvSpPr txBox="1">
              <a:spLocks noChangeArrowheads="1"/>
            </p:cNvSpPr>
            <p:nvPr/>
          </p:nvSpPr>
          <p:spPr bwMode="auto">
            <a:xfrm>
              <a:off x="448" y="2102"/>
              <a:ext cx="726" cy="519"/>
            </a:xfrm>
            <a:prstGeom prst="rect">
              <a:avLst/>
            </a:prstGeom>
            <a:noFill/>
            <a:ln w="9525">
              <a:noFill/>
              <a:miter lim="800000"/>
              <a:headEnd/>
              <a:tailEnd/>
            </a:ln>
          </p:spPr>
          <p:txBody>
            <a:bodyPr>
              <a:spAutoFit/>
            </a:bodyPr>
            <a:lstStyle/>
            <a:p>
              <a:pPr>
                <a:spcBef>
                  <a:spcPct val="50000"/>
                </a:spcBef>
              </a:pPr>
              <a:r>
                <a:rPr lang="en-US" sz="4800"/>
                <a:t>10</a:t>
              </a:r>
            </a:p>
          </p:txBody>
        </p:sp>
        <p:sp>
          <p:nvSpPr>
            <p:cNvPr id="30739" name="Text Box 12"/>
            <p:cNvSpPr txBox="1">
              <a:spLocks noChangeArrowheads="1"/>
            </p:cNvSpPr>
            <p:nvPr/>
          </p:nvSpPr>
          <p:spPr bwMode="auto">
            <a:xfrm>
              <a:off x="1110" y="1911"/>
              <a:ext cx="1044" cy="519"/>
            </a:xfrm>
            <a:prstGeom prst="rect">
              <a:avLst/>
            </a:prstGeom>
            <a:noFill/>
            <a:ln w="9525">
              <a:noFill/>
              <a:miter lim="800000"/>
              <a:headEnd/>
              <a:tailEnd/>
            </a:ln>
          </p:spPr>
          <p:txBody>
            <a:bodyPr>
              <a:spAutoFit/>
            </a:bodyPr>
            <a:lstStyle/>
            <a:p>
              <a:pPr>
                <a:spcBef>
                  <a:spcPct val="50000"/>
                </a:spcBef>
              </a:pPr>
              <a:r>
                <a:rPr lang="en-US" sz="4800"/>
                <a:t>=0.3</a:t>
              </a:r>
            </a:p>
          </p:txBody>
        </p:sp>
      </p:grpSp>
      <p:sp>
        <p:nvSpPr>
          <p:cNvPr id="30730" name="Text Box 13"/>
          <p:cNvSpPr txBox="1">
            <a:spLocks noChangeArrowheads="1"/>
          </p:cNvSpPr>
          <p:nvPr/>
        </p:nvSpPr>
        <p:spPr bwMode="auto">
          <a:xfrm>
            <a:off x="3646488" y="3754438"/>
            <a:ext cx="576262" cy="366712"/>
          </a:xfrm>
          <a:prstGeom prst="rect">
            <a:avLst/>
          </a:prstGeom>
          <a:noFill/>
          <a:ln w="9525">
            <a:noFill/>
            <a:miter lim="800000"/>
            <a:headEnd/>
            <a:tailEnd/>
          </a:ln>
        </p:spPr>
        <p:txBody>
          <a:bodyPr>
            <a:spAutoFit/>
          </a:bodyPr>
          <a:lstStyle/>
          <a:p>
            <a:pPr>
              <a:spcBef>
                <a:spcPct val="50000"/>
              </a:spcBef>
            </a:pPr>
            <a:r>
              <a:rPr lang="en-US"/>
              <a:t>.</a:t>
            </a:r>
          </a:p>
        </p:txBody>
      </p:sp>
      <p:sp>
        <p:nvSpPr>
          <p:cNvPr id="30731" name="Rectangle 14"/>
          <p:cNvSpPr>
            <a:spLocks noChangeArrowheads="1"/>
          </p:cNvSpPr>
          <p:nvPr/>
        </p:nvSpPr>
        <p:spPr bwMode="auto">
          <a:xfrm>
            <a:off x="7823201" y="298451"/>
            <a:ext cx="2232025" cy="2879725"/>
          </a:xfrm>
          <a:prstGeom prst="rect">
            <a:avLst/>
          </a:prstGeom>
          <a:solidFill>
            <a:schemeClr val="tx2">
              <a:alpha val="25882"/>
            </a:schemeClr>
          </a:solidFill>
          <a:ln w="9525">
            <a:noFill/>
            <a:miter lim="800000"/>
            <a:headEnd/>
            <a:tailEnd/>
          </a:ln>
        </p:spPr>
        <p:txBody>
          <a:bodyPr wrap="none" anchor="ctr"/>
          <a:lstStyle/>
          <a:p>
            <a:endParaRPr lang="fa-IR"/>
          </a:p>
        </p:txBody>
      </p:sp>
      <p:sp>
        <p:nvSpPr>
          <p:cNvPr id="30732" name="Rectangle 15"/>
          <p:cNvSpPr>
            <a:spLocks noChangeArrowheads="1"/>
          </p:cNvSpPr>
          <p:nvPr/>
        </p:nvSpPr>
        <p:spPr bwMode="auto">
          <a:xfrm>
            <a:off x="7751763" y="3249614"/>
            <a:ext cx="2303462" cy="2808287"/>
          </a:xfrm>
          <a:prstGeom prst="rect">
            <a:avLst/>
          </a:prstGeom>
          <a:solidFill>
            <a:srgbClr val="FF0000">
              <a:alpha val="38039"/>
            </a:srgbClr>
          </a:solidFill>
          <a:ln w="9525">
            <a:noFill/>
            <a:miter lim="800000"/>
            <a:headEnd/>
            <a:tailEnd/>
          </a:ln>
        </p:spPr>
        <p:txBody>
          <a:bodyPr wrap="none" anchor="ctr"/>
          <a:lstStyle/>
          <a:p>
            <a:endParaRPr lang="fa-IR"/>
          </a:p>
        </p:txBody>
      </p:sp>
      <p:cxnSp>
        <p:nvCxnSpPr>
          <p:cNvPr id="30733" name="AutoShape 16"/>
          <p:cNvCxnSpPr>
            <a:cxnSpLocks noChangeShapeType="1"/>
          </p:cNvCxnSpPr>
          <p:nvPr/>
        </p:nvCxnSpPr>
        <p:spPr bwMode="auto">
          <a:xfrm flipH="1">
            <a:off x="2566989" y="2211388"/>
            <a:ext cx="4643437" cy="679450"/>
          </a:xfrm>
          <a:prstGeom prst="curvedConnector4">
            <a:avLst>
              <a:gd name="adj1" fmla="val -926"/>
              <a:gd name="adj2" fmla="val 63319"/>
            </a:avLst>
          </a:prstGeom>
          <a:noFill/>
          <a:ln w="47625">
            <a:solidFill>
              <a:srgbClr val="FF6600"/>
            </a:solidFill>
            <a:round/>
            <a:headEnd type="triangle" w="med" len="med"/>
            <a:tailEnd type="triangle" w="med" len="med"/>
          </a:ln>
        </p:spPr>
      </p:cxnSp>
      <p:cxnSp>
        <p:nvCxnSpPr>
          <p:cNvPr id="30734" name="AutoShape 17"/>
          <p:cNvCxnSpPr>
            <a:cxnSpLocks noChangeShapeType="1"/>
          </p:cNvCxnSpPr>
          <p:nvPr/>
        </p:nvCxnSpPr>
        <p:spPr bwMode="auto">
          <a:xfrm flipH="1" flipV="1">
            <a:off x="3575051" y="3033714"/>
            <a:ext cx="3744913" cy="1716087"/>
          </a:xfrm>
          <a:prstGeom prst="curvedConnector3">
            <a:avLst>
              <a:gd name="adj1" fmla="val 0"/>
            </a:avLst>
          </a:prstGeom>
          <a:noFill/>
          <a:ln w="41275">
            <a:solidFill>
              <a:srgbClr val="00FF00"/>
            </a:solidFill>
            <a:round/>
            <a:headEnd type="stealth" w="med" len="med"/>
            <a:tailEnd type="stealth" w="med" len="med"/>
          </a:ln>
        </p:spPr>
      </p:cxnSp>
      <p:sp>
        <p:nvSpPr>
          <p:cNvPr id="30735" name="Oval 18"/>
          <p:cNvSpPr>
            <a:spLocks noChangeArrowheads="1"/>
          </p:cNvSpPr>
          <p:nvPr/>
        </p:nvSpPr>
        <p:spPr bwMode="auto">
          <a:xfrm>
            <a:off x="6888164" y="4581526"/>
            <a:ext cx="504825" cy="576263"/>
          </a:xfrm>
          <a:prstGeom prst="ellipse">
            <a:avLst/>
          </a:prstGeom>
          <a:noFill/>
          <a:ln w="22225">
            <a:solidFill>
              <a:srgbClr val="00FF00"/>
            </a:solidFill>
            <a:prstDash val="dash"/>
            <a:round/>
            <a:headEnd/>
            <a:tailEnd/>
          </a:ln>
        </p:spPr>
        <p:txBody>
          <a:bodyPr wrap="none" anchor="ctr"/>
          <a:lstStyle/>
          <a:p>
            <a:endParaRPr lang="fa-IR"/>
          </a:p>
        </p:txBody>
      </p:sp>
      <p:sp>
        <p:nvSpPr>
          <p:cNvPr id="30736" name="Oval 19"/>
          <p:cNvSpPr>
            <a:spLocks noChangeArrowheads="1"/>
          </p:cNvSpPr>
          <p:nvPr/>
        </p:nvSpPr>
        <p:spPr bwMode="auto">
          <a:xfrm>
            <a:off x="6888164" y="1773238"/>
            <a:ext cx="504825" cy="576262"/>
          </a:xfrm>
          <a:prstGeom prst="ellipse">
            <a:avLst/>
          </a:prstGeom>
          <a:noFill/>
          <a:ln w="22225">
            <a:solidFill>
              <a:srgbClr val="FF6600"/>
            </a:solidFill>
            <a:prstDash val="dash"/>
            <a:round/>
            <a:headEnd/>
            <a:tailEnd/>
          </a:ln>
        </p:spPr>
        <p:txBody>
          <a:bodyPr wrap="none" anchor="ctr"/>
          <a:lstStyle/>
          <a:p>
            <a:endParaRPr lang="fa-IR"/>
          </a:p>
        </p:txBody>
      </p:sp>
    </p:spTree>
    <p:extLst>
      <p:ext uri="{BB962C8B-B14F-4D97-AF65-F5344CB8AC3E}">
        <p14:creationId xmlns:p14="http://schemas.microsoft.com/office/powerpoint/2010/main" val="2682708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2197"/>
            <a:ext cx="10515600" cy="1325563"/>
          </a:xfrm>
        </p:spPr>
        <p:txBody>
          <a:bodyPr/>
          <a:lstStyle/>
          <a:p>
            <a:r>
              <a:rPr lang="fa-IR" b="1" dirty="0">
                <a:solidFill>
                  <a:srgbClr val="FF0000"/>
                </a:solidFill>
                <a:ea typeface="2  Homa"/>
                <a:cs typeface="B Nazanin" panose="00000400000000000000" pitchFamily="2" charset="-78"/>
              </a:rPr>
              <a:t>هدف از تحليل سوالهاي آزمون </a:t>
            </a:r>
            <a:r>
              <a:rPr lang="fa-IR" dirty="0">
                <a:ea typeface="2  Homa"/>
              </a:rPr>
              <a:t/>
            </a:r>
            <a:br>
              <a:rPr lang="fa-IR" dirty="0">
                <a:ea typeface="2  Homa"/>
              </a:rPr>
            </a:br>
            <a:endParaRPr lang="fa-IR" dirty="0"/>
          </a:p>
        </p:txBody>
      </p:sp>
      <p:sp>
        <p:nvSpPr>
          <p:cNvPr id="3" name="Content Placeholder 2"/>
          <p:cNvSpPr>
            <a:spLocks noGrp="1"/>
          </p:cNvSpPr>
          <p:nvPr>
            <p:ph idx="1"/>
          </p:nvPr>
        </p:nvSpPr>
        <p:spPr/>
        <p:txBody>
          <a:bodyPr>
            <a:normAutofit fontScale="92500"/>
          </a:bodyPr>
          <a:lstStyle/>
          <a:p>
            <a:pPr>
              <a:lnSpc>
                <a:spcPct val="150000"/>
              </a:lnSpc>
            </a:pPr>
            <a:r>
              <a:rPr lang="fa-IR" dirty="0" smtClean="0">
                <a:ea typeface="2  Homa"/>
                <a:cs typeface="B Nazanin" panose="00000400000000000000" pitchFamily="2" charset="-78"/>
              </a:rPr>
              <a:t>   بررسي </a:t>
            </a:r>
            <a:r>
              <a:rPr lang="fa-IR" dirty="0">
                <a:ea typeface="2  Homa"/>
                <a:cs typeface="B Nazanin" panose="00000400000000000000" pitchFamily="2" charset="-78"/>
              </a:rPr>
              <a:t>تك تك سوالها </a:t>
            </a:r>
          </a:p>
          <a:p>
            <a:pPr>
              <a:lnSpc>
                <a:spcPct val="150000"/>
              </a:lnSpc>
            </a:pPr>
            <a:r>
              <a:rPr lang="fa-IR" dirty="0" smtClean="0">
                <a:ea typeface="2  Homa"/>
                <a:cs typeface="B Nazanin" panose="00000400000000000000" pitchFamily="2" charset="-78"/>
              </a:rPr>
              <a:t> </a:t>
            </a:r>
            <a:r>
              <a:rPr lang="fa-IR" dirty="0">
                <a:ea typeface="2  Homa"/>
                <a:cs typeface="B Nazanin" panose="00000400000000000000" pitchFamily="2" charset="-78"/>
              </a:rPr>
              <a:t>تعيین ميزان دقت و نارسايي هاي آنهاست </a:t>
            </a:r>
          </a:p>
          <a:p>
            <a:pPr>
              <a:lnSpc>
                <a:spcPct val="150000"/>
              </a:lnSpc>
            </a:pPr>
            <a:r>
              <a:rPr lang="fa-IR" dirty="0">
                <a:ea typeface="2  Homa"/>
                <a:cs typeface="B Nazanin" panose="00000400000000000000" pitchFamily="2" charset="-78"/>
              </a:rPr>
              <a:t>  در تحليل سوالهاي </a:t>
            </a:r>
            <a:r>
              <a:rPr lang="fa-IR" dirty="0" smtClean="0">
                <a:ea typeface="2  Homa"/>
                <a:cs typeface="B Nazanin" panose="00000400000000000000" pitchFamily="2" charset="-78"/>
              </a:rPr>
              <a:t>آزمون، </a:t>
            </a:r>
            <a:r>
              <a:rPr lang="fa-IR" b="1" dirty="0">
                <a:solidFill>
                  <a:srgbClr val="FF0000"/>
                </a:solidFill>
                <a:ea typeface="2  Homa"/>
                <a:cs typeface="B Nazanin" panose="00000400000000000000" pitchFamily="2" charset="-78"/>
              </a:rPr>
              <a:t>نقاط قوت و ضعف </a:t>
            </a:r>
            <a:r>
              <a:rPr lang="fa-IR" dirty="0">
                <a:ea typeface="2  Homa"/>
                <a:cs typeface="B Nazanin" panose="00000400000000000000" pitchFamily="2" charset="-78"/>
              </a:rPr>
              <a:t>يك آزمون و </a:t>
            </a:r>
            <a:r>
              <a:rPr lang="fa-IR" b="1" dirty="0">
                <a:solidFill>
                  <a:srgbClr val="FF0000"/>
                </a:solidFill>
                <a:ea typeface="2  Homa"/>
                <a:cs typeface="B Nazanin" panose="00000400000000000000" pitchFamily="2" charset="-78"/>
              </a:rPr>
              <a:t>كيفيت</a:t>
            </a:r>
            <a:r>
              <a:rPr lang="fa-IR" dirty="0">
                <a:ea typeface="2  Homa"/>
                <a:cs typeface="B Nazanin" panose="00000400000000000000" pitchFamily="2" charset="-78"/>
              </a:rPr>
              <a:t> همه سوالهاي آن تعيين ميشود </a:t>
            </a:r>
          </a:p>
          <a:p>
            <a:pPr>
              <a:lnSpc>
                <a:spcPct val="150000"/>
              </a:lnSpc>
            </a:pPr>
            <a:r>
              <a:rPr lang="fa-IR" dirty="0">
                <a:ea typeface="2  Homa"/>
                <a:cs typeface="B Nazanin" panose="00000400000000000000" pitchFamily="2" charset="-78"/>
              </a:rPr>
              <a:t>بنابراين لازم است كه مدرسین ، </a:t>
            </a:r>
            <a:r>
              <a:rPr lang="fa-IR" dirty="0">
                <a:solidFill>
                  <a:srgbClr val="FF0000"/>
                </a:solidFill>
                <a:ea typeface="2  Homa"/>
                <a:cs typeface="B Nazanin" panose="00000400000000000000" pitchFamily="2" charset="-78"/>
              </a:rPr>
              <a:t>پس از اجراي هر آزمون </a:t>
            </a:r>
            <a:r>
              <a:rPr lang="fa-IR" dirty="0">
                <a:ea typeface="2  Homa"/>
                <a:cs typeface="B Nazanin" panose="00000400000000000000" pitchFamily="2" charset="-78"/>
              </a:rPr>
              <a:t>، سوالهاي آن را تحليل كنند و با استفاده از نتايج حاصل به تجديد نظر درآزمون و بهبود كيفيت سوالها براي استفاده هاي بعدي اقدام نمايند</a:t>
            </a:r>
            <a:endParaRPr lang="fa-IR" dirty="0">
              <a:cs typeface="B Nazanin" panose="00000400000000000000" pitchFamily="2" charset="-78"/>
            </a:endParaRPr>
          </a:p>
        </p:txBody>
      </p:sp>
    </p:spTree>
    <p:extLst>
      <p:ext uri="{BB962C8B-B14F-4D97-AF65-F5344CB8AC3E}">
        <p14:creationId xmlns:p14="http://schemas.microsoft.com/office/powerpoint/2010/main" val="1536879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2" name="Rectangle 12"/>
          <p:cNvSpPr>
            <a:spLocks noChangeArrowheads="1"/>
          </p:cNvSpPr>
          <p:nvPr/>
        </p:nvSpPr>
        <p:spPr bwMode="auto">
          <a:xfrm>
            <a:off x="6240463" y="1412876"/>
            <a:ext cx="1008062" cy="2519363"/>
          </a:xfrm>
          <a:prstGeom prst="rect">
            <a:avLst/>
          </a:prstGeom>
          <a:gradFill rotWithShape="1">
            <a:gsLst>
              <a:gs pos="0">
                <a:srgbClr val="5F5F5F"/>
              </a:gs>
              <a:gs pos="50000">
                <a:schemeClr val="folHlink"/>
              </a:gs>
              <a:gs pos="100000">
                <a:srgbClr val="5F5F5F"/>
              </a:gs>
            </a:gsLst>
            <a:lin ang="5400000" scaled="1"/>
          </a:gradFill>
          <a:ln w="25400">
            <a:solidFill>
              <a:srgbClr val="FF9900"/>
            </a:solidFill>
            <a:miter lim="800000"/>
            <a:headEnd/>
            <a:tailEnd/>
          </a:ln>
          <a:effectLst/>
        </p:spPr>
        <p:txBody>
          <a:bodyPr wrap="none" anchor="ctr"/>
          <a:lstStyle/>
          <a:p>
            <a:pPr>
              <a:defRPr/>
            </a:pPr>
            <a:endParaRPr lang="fa-IR"/>
          </a:p>
        </p:txBody>
      </p:sp>
      <p:sp>
        <p:nvSpPr>
          <p:cNvPr id="31747" name="Text Box 21"/>
          <p:cNvSpPr txBox="1">
            <a:spLocks noChangeArrowheads="1"/>
          </p:cNvSpPr>
          <p:nvPr/>
        </p:nvSpPr>
        <p:spPr bwMode="auto">
          <a:xfrm>
            <a:off x="6167438" y="1916113"/>
            <a:ext cx="1079500" cy="641350"/>
          </a:xfrm>
          <a:prstGeom prst="rect">
            <a:avLst/>
          </a:prstGeom>
          <a:noFill/>
          <a:ln w="9525">
            <a:noFill/>
            <a:miter lim="800000"/>
            <a:headEnd/>
            <a:tailEnd/>
          </a:ln>
        </p:spPr>
        <p:txBody>
          <a:bodyPr>
            <a:spAutoFit/>
          </a:bodyPr>
          <a:lstStyle/>
          <a:p>
            <a:pPr algn="ctr">
              <a:spcBef>
                <a:spcPct val="50000"/>
              </a:spcBef>
            </a:pPr>
            <a:r>
              <a:rPr lang="en-US">
                <a:solidFill>
                  <a:schemeClr val="bg1"/>
                </a:solidFill>
              </a:rPr>
              <a:t>Good student</a:t>
            </a:r>
          </a:p>
        </p:txBody>
      </p:sp>
      <p:sp>
        <p:nvSpPr>
          <p:cNvPr id="31748" name="Text Box 22"/>
          <p:cNvSpPr txBox="1">
            <a:spLocks noChangeArrowheads="1"/>
          </p:cNvSpPr>
          <p:nvPr/>
        </p:nvSpPr>
        <p:spPr bwMode="auto">
          <a:xfrm>
            <a:off x="6240463" y="2492375"/>
            <a:ext cx="1079500" cy="641350"/>
          </a:xfrm>
          <a:prstGeom prst="rect">
            <a:avLst/>
          </a:prstGeom>
          <a:noFill/>
          <a:ln w="9525">
            <a:noFill/>
            <a:miter lim="800000"/>
            <a:headEnd/>
            <a:tailEnd/>
          </a:ln>
        </p:spPr>
        <p:txBody>
          <a:bodyPr>
            <a:spAutoFit/>
          </a:bodyPr>
          <a:lstStyle/>
          <a:p>
            <a:pPr algn="ctr">
              <a:spcBef>
                <a:spcPct val="50000"/>
              </a:spcBef>
            </a:pPr>
            <a:r>
              <a:rPr lang="en-US">
                <a:solidFill>
                  <a:schemeClr val="bg1"/>
                </a:solidFill>
              </a:rPr>
              <a:t>bad student</a:t>
            </a:r>
          </a:p>
        </p:txBody>
      </p:sp>
      <p:sp>
        <p:nvSpPr>
          <p:cNvPr id="31749" name="Rectangle 2"/>
          <p:cNvSpPr>
            <a:spLocks noGrp="1" noChangeArrowheads="1"/>
          </p:cNvSpPr>
          <p:nvPr>
            <p:ph type="title"/>
          </p:nvPr>
        </p:nvSpPr>
        <p:spPr/>
        <p:txBody>
          <a:bodyPr/>
          <a:lstStyle/>
          <a:p>
            <a:pPr algn="ctr" eaLnBrk="1" hangingPunct="1"/>
            <a:r>
              <a:rPr lang="fa-IR" dirty="0" smtClean="0">
                <a:solidFill>
                  <a:srgbClr val="FF0000"/>
                </a:solidFill>
              </a:rPr>
              <a:t>تفسیر شاخص تمیز</a:t>
            </a:r>
            <a:endParaRPr lang="en-US" dirty="0" smtClean="0">
              <a:solidFill>
                <a:srgbClr val="FF0000"/>
              </a:solidFill>
            </a:endParaRPr>
          </a:p>
        </p:txBody>
      </p:sp>
      <p:sp>
        <p:nvSpPr>
          <p:cNvPr id="31750" name="Rectangle 3"/>
          <p:cNvSpPr>
            <a:spLocks noGrp="1" noChangeArrowheads="1"/>
          </p:cNvSpPr>
          <p:nvPr>
            <p:ph type="body" idx="1"/>
          </p:nvPr>
        </p:nvSpPr>
        <p:spPr>
          <a:xfrm>
            <a:off x="1524000" y="1484314"/>
            <a:ext cx="9144000" cy="4530725"/>
          </a:xfrm>
        </p:spPr>
        <p:txBody>
          <a:bodyPr/>
          <a:lstStyle/>
          <a:p>
            <a:pPr eaLnBrk="1" hangingPunct="1">
              <a:buFont typeface="Wingdings" pitchFamily="2" charset="2"/>
              <a:buNone/>
            </a:pPr>
            <a:endParaRPr lang="fa-IR" b="1" dirty="0" smtClean="0"/>
          </a:p>
          <a:p>
            <a:pPr eaLnBrk="1" hangingPunct="1">
              <a:buFont typeface="Wingdings" pitchFamily="2" charset="2"/>
              <a:buNone/>
            </a:pPr>
            <a:r>
              <a:rPr lang="fa-IR" b="1" dirty="0" smtClean="0"/>
              <a:t> </a:t>
            </a:r>
            <a:endParaRPr lang="en-US" b="1" dirty="0" smtClean="0"/>
          </a:p>
        </p:txBody>
      </p:sp>
      <p:sp>
        <p:nvSpPr>
          <p:cNvPr id="31751" name="Text Box 5"/>
          <p:cNvSpPr txBox="1">
            <a:spLocks noChangeArrowheads="1"/>
          </p:cNvSpPr>
          <p:nvPr/>
        </p:nvSpPr>
        <p:spPr bwMode="auto">
          <a:xfrm>
            <a:off x="6383339" y="2060575"/>
            <a:ext cx="649287" cy="914400"/>
          </a:xfrm>
          <a:prstGeom prst="rect">
            <a:avLst/>
          </a:prstGeom>
          <a:noFill/>
          <a:ln w="9525">
            <a:noFill/>
            <a:miter lim="800000"/>
            <a:headEnd/>
            <a:tailEnd/>
          </a:ln>
        </p:spPr>
        <p:txBody>
          <a:bodyPr>
            <a:spAutoFit/>
          </a:bodyPr>
          <a:lstStyle/>
          <a:p>
            <a:pPr>
              <a:spcBef>
                <a:spcPct val="50000"/>
              </a:spcBef>
            </a:pPr>
            <a:r>
              <a:rPr lang="en-US" sz="5400"/>
              <a:t>0</a:t>
            </a:r>
          </a:p>
        </p:txBody>
      </p:sp>
      <p:sp>
        <p:nvSpPr>
          <p:cNvPr id="31752" name="Text Box 8"/>
          <p:cNvSpPr txBox="1">
            <a:spLocks noChangeArrowheads="1"/>
          </p:cNvSpPr>
          <p:nvPr/>
        </p:nvSpPr>
        <p:spPr bwMode="auto">
          <a:xfrm>
            <a:off x="8509000" y="3933826"/>
            <a:ext cx="2159000" cy="830997"/>
          </a:xfrm>
          <a:prstGeom prst="rect">
            <a:avLst/>
          </a:prstGeom>
          <a:noFill/>
          <a:ln w="9525">
            <a:noFill/>
            <a:miter lim="800000"/>
            <a:headEnd/>
            <a:tailEnd/>
          </a:ln>
        </p:spPr>
        <p:txBody>
          <a:bodyPr>
            <a:spAutoFit/>
          </a:bodyPr>
          <a:lstStyle/>
          <a:p>
            <a:pPr algn="ctr"/>
            <a:r>
              <a:rPr lang="fa-IR" sz="2400" dirty="0"/>
              <a:t>قوه تميز سوال</a:t>
            </a:r>
          </a:p>
          <a:p>
            <a:r>
              <a:rPr lang="fa-IR" sz="2400" dirty="0"/>
              <a:t> </a:t>
            </a:r>
            <a:r>
              <a:rPr lang="fa-IR" sz="2400" b="1" dirty="0">
                <a:solidFill>
                  <a:srgbClr val="FF0000"/>
                </a:solidFill>
              </a:rPr>
              <a:t>مناسب</a:t>
            </a:r>
            <a:r>
              <a:rPr lang="fa-IR" sz="2400" dirty="0"/>
              <a:t> است</a:t>
            </a:r>
            <a:endParaRPr lang="en-US" sz="2400" dirty="0"/>
          </a:p>
        </p:txBody>
      </p:sp>
      <p:sp>
        <p:nvSpPr>
          <p:cNvPr id="31753" name="Text Box 9"/>
          <p:cNvSpPr txBox="1">
            <a:spLocks noChangeArrowheads="1"/>
          </p:cNvSpPr>
          <p:nvPr/>
        </p:nvSpPr>
        <p:spPr bwMode="auto">
          <a:xfrm>
            <a:off x="5664200" y="3860801"/>
            <a:ext cx="2160588" cy="1902059"/>
          </a:xfrm>
          <a:prstGeom prst="rect">
            <a:avLst/>
          </a:prstGeom>
          <a:noFill/>
          <a:ln w="9525">
            <a:noFill/>
            <a:miter lim="800000"/>
            <a:headEnd/>
            <a:tailEnd/>
          </a:ln>
        </p:spPr>
        <p:txBody>
          <a:bodyPr>
            <a:spAutoFit/>
          </a:bodyPr>
          <a:lstStyle/>
          <a:p>
            <a:pPr algn="ctr">
              <a:spcBef>
                <a:spcPct val="20000"/>
              </a:spcBef>
              <a:buClr>
                <a:schemeClr val="accent1"/>
              </a:buClr>
              <a:buSzPct val="65000"/>
            </a:pPr>
            <a:r>
              <a:rPr lang="fa-IR" sz="2400" b="1" dirty="0">
                <a:solidFill>
                  <a:srgbClr val="FF0000"/>
                </a:solidFill>
              </a:rPr>
              <a:t>سوال بدون توان  تميز فراگیر قوی وضعیف </a:t>
            </a:r>
          </a:p>
          <a:p>
            <a:pPr>
              <a:spcBef>
                <a:spcPct val="20000"/>
              </a:spcBef>
              <a:buClr>
                <a:schemeClr val="accent1"/>
              </a:buClr>
              <a:buSzPct val="65000"/>
            </a:pPr>
            <a:endParaRPr lang="fa-IR" sz="3800" dirty="0"/>
          </a:p>
        </p:txBody>
      </p:sp>
      <p:sp>
        <p:nvSpPr>
          <p:cNvPr id="31754" name="Line 10"/>
          <p:cNvSpPr>
            <a:spLocks noChangeShapeType="1"/>
          </p:cNvSpPr>
          <p:nvPr/>
        </p:nvSpPr>
        <p:spPr bwMode="auto">
          <a:xfrm>
            <a:off x="7319963" y="2565400"/>
            <a:ext cx="2087562" cy="0"/>
          </a:xfrm>
          <a:prstGeom prst="line">
            <a:avLst/>
          </a:prstGeom>
          <a:noFill/>
          <a:ln w="47625">
            <a:solidFill>
              <a:srgbClr val="993300"/>
            </a:solidFill>
            <a:prstDash val="lgDash"/>
            <a:round/>
            <a:headEnd type="stealth" w="med" len="med"/>
            <a:tailEnd type="stealth" w="med" len="med"/>
          </a:ln>
        </p:spPr>
        <p:txBody>
          <a:bodyPr/>
          <a:lstStyle/>
          <a:p>
            <a:endParaRPr lang="fa-IR"/>
          </a:p>
        </p:txBody>
      </p:sp>
      <p:sp>
        <p:nvSpPr>
          <p:cNvPr id="31755" name="Rectangle 11"/>
          <p:cNvSpPr>
            <a:spLocks noChangeArrowheads="1"/>
          </p:cNvSpPr>
          <p:nvPr/>
        </p:nvSpPr>
        <p:spPr bwMode="auto">
          <a:xfrm>
            <a:off x="9409113" y="1412875"/>
            <a:ext cx="1008062" cy="2520950"/>
          </a:xfrm>
          <a:prstGeom prst="rect">
            <a:avLst/>
          </a:prstGeom>
          <a:gradFill rotWithShape="1">
            <a:gsLst>
              <a:gs pos="0">
                <a:schemeClr val="bg1"/>
              </a:gs>
              <a:gs pos="100000">
                <a:schemeClr val="tx1"/>
              </a:gs>
            </a:gsLst>
            <a:lin ang="5400000" scaled="1"/>
          </a:gradFill>
          <a:ln w="25400">
            <a:solidFill>
              <a:srgbClr val="FFCC00"/>
            </a:solidFill>
            <a:miter lim="800000"/>
            <a:headEnd/>
            <a:tailEnd/>
          </a:ln>
        </p:spPr>
        <p:txBody>
          <a:bodyPr wrap="none" anchor="ctr"/>
          <a:lstStyle/>
          <a:p>
            <a:endParaRPr lang="fa-IR"/>
          </a:p>
        </p:txBody>
      </p:sp>
      <p:sp>
        <p:nvSpPr>
          <p:cNvPr id="31756" name="Text Box 7"/>
          <p:cNvSpPr txBox="1">
            <a:spLocks noChangeArrowheads="1"/>
          </p:cNvSpPr>
          <p:nvPr/>
        </p:nvSpPr>
        <p:spPr bwMode="auto">
          <a:xfrm>
            <a:off x="9539289" y="2046288"/>
            <a:ext cx="649287" cy="914400"/>
          </a:xfrm>
          <a:prstGeom prst="rect">
            <a:avLst/>
          </a:prstGeom>
          <a:noFill/>
          <a:ln w="9525">
            <a:noFill/>
            <a:miter lim="800000"/>
            <a:headEnd/>
            <a:tailEnd/>
          </a:ln>
        </p:spPr>
        <p:txBody>
          <a:bodyPr>
            <a:spAutoFit/>
          </a:bodyPr>
          <a:lstStyle/>
          <a:p>
            <a:pPr>
              <a:spcBef>
                <a:spcPct val="50000"/>
              </a:spcBef>
            </a:pPr>
            <a:r>
              <a:rPr lang="en-US" sz="5400"/>
              <a:t>1</a:t>
            </a:r>
          </a:p>
        </p:txBody>
      </p:sp>
      <p:sp>
        <p:nvSpPr>
          <p:cNvPr id="31757" name="Line 13"/>
          <p:cNvSpPr>
            <a:spLocks noChangeShapeType="1"/>
          </p:cNvSpPr>
          <p:nvPr/>
        </p:nvSpPr>
        <p:spPr bwMode="auto">
          <a:xfrm>
            <a:off x="4079876" y="2565400"/>
            <a:ext cx="2087563" cy="0"/>
          </a:xfrm>
          <a:prstGeom prst="line">
            <a:avLst/>
          </a:prstGeom>
          <a:noFill/>
          <a:ln w="47625">
            <a:solidFill>
              <a:srgbClr val="993300"/>
            </a:solidFill>
            <a:prstDash val="lgDash"/>
            <a:round/>
            <a:headEnd type="stealth" w="med" len="med"/>
            <a:tailEnd type="stealth" w="med" len="med"/>
          </a:ln>
        </p:spPr>
        <p:txBody>
          <a:bodyPr/>
          <a:lstStyle/>
          <a:p>
            <a:endParaRPr lang="fa-IR"/>
          </a:p>
        </p:txBody>
      </p:sp>
      <p:sp>
        <p:nvSpPr>
          <p:cNvPr id="31758" name="Rectangle 14"/>
          <p:cNvSpPr>
            <a:spLocks noChangeArrowheads="1"/>
          </p:cNvSpPr>
          <p:nvPr/>
        </p:nvSpPr>
        <p:spPr bwMode="auto">
          <a:xfrm>
            <a:off x="3000376" y="1412876"/>
            <a:ext cx="1008063" cy="2663825"/>
          </a:xfrm>
          <a:prstGeom prst="rect">
            <a:avLst/>
          </a:prstGeom>
          <a:gradFill rotWithShape="1">
            <a:gsLst>
              <a:gs pos="0">
                <a:schemeClr val="tx1"/>
              </a:gs>
              <a:gs pos="100000">
                <a:schemeClr val="bg1"/>
              </a:gs>
            </a:gsLst>
            <a:lin ang="5400000" scaled="1"/>
          </a:gradFill>
          <a:ln w="25400">
            <a:solidFill>
              <a:srgbClr val="FFCC00"/>
            </a:solidFill>
            <a:miter lim="800000"/>
            <a:headEnd/>
            <a:tailEnd/>
          </a:ln>
        </p:spPr>
        <p:txBody>
          <a:bodyPr wrap="none" anchor="ctr"/>
          <a:lstStyle/>
          <a:p>
            <a:endParaRPr lang="fa-IR"/>
          </a:p>
        </p:txBody>
      </p:sp>
      <p:sp>
        <p:nvSpPr>
          <p:cNvPr id="31759" name="Text Box 15"/>
          <p:cNvSpPr txBox="1">
            <a:spLocks noChangeArrowheads="1"/>
          </p:cNvSpPr>
          <p:nvPr/>
        </p:nvSpPr>
        <p:spPr bwMode="auto">
          <a:xfrm>
            <a:off x="3071813" y="2089150"/>
            <a:ext cx="863600" cy="914400"/>
          </a:xfrm>
          <a:prstGeom prst="rect">
            <a:avLst/>
          </a:prstGeom>
          <a:noFill/>
          <a:ln w="9525">
            <a:noFill/>
            <a:miter lim="800000"/>
            <a:headEnd/>
            <a:tailEnd/>
          </a:ln>
        </p:spPr>
        <p:txBody>
          <a:bodyPr>
            <a:spAutoFit/>
          </a:bodyPr>
          <a:lstStyle/>
          <a:p>
            <a:pPr>
              <a:spcBef>
                <a:spcPct val="50000"/>
              </a:spcBef>
            </a:pPr>
            <a:r>
              <a:rPr lang="en-US" sz="5400"/>
              <a:t>-1</a:t>
            </a:r>
          </a:p>
        </p:txBody>
      </p:sp>
      <p:sp>
        <p:nvSpPr>
          <p:cNvPr id="31760" name="Text Box 16"/>
          <p:cNvSpPr txBox="1">
            <a:spLocks noChangeArrowheads="1"/>
          </p:cNvSpPr>
          <p:nvPr/>
        </p:nvSpPr>
        <p:spPr bwMode="auto">
          <a:xfrm>
            <a:off x="1847850" y="4149726"/>
            <a:ext cx="2590800" cy="830997"/>
          </a:xfrm>
          <a:prstGeom prst="rect">
            <a:avLst/>
          </a:prstGeom>
          <a:noFill/>
          <a:ln w="9525">
            <a:noFill/>
            <a:miter lim="800000"/>
            <a:headEnd/>
            <a:tailEnd/>
          </a:ln>
        </p:spPr>
        <p:txBody>
          <a:bodyPr>
            <a:spAutoFit/>
          </a:bodyPr>
          <a:lstStyle/>
          <a:p>
            <a:pPr algn="ctr"/>
            <a:r>
              <a:rPr lang="fa-IR" sz="2400" dirty="0"/>
              <a:t>قوه تمیز سوال </a:t>
            </a:r>
            <a:r>
              <a:rPr lang="fa-IR" sz="2400" b="1" dirty="0">
                <a:solidFill>
                  <a:srgbClr val="FF0000"/>
                </a:solidFill>
              </a:rPr>
              <a:t>نامناسب</a:t>
            </a:r>
            <a:r>
              <a:rPr lang="fa-IR" sz="2400" dirty="0"/>
              <a:t> است</a:t>
            </a:r>
            <a:endParaRPr lang="en-US" sz="2400" dirty="0"/>
          </a:p>
        </p:txBody>
      </p:sp>
      <p:sp>
        <p:nvSpPr>
          <p:cNvPr id="31761" name="Text Box 17"/>
          <p:cNvSpPr txBox="1">
            <a:spLocks noChangeArrowheads="1"/>
          </p:cNvSpPr>
          <p:nvPr/>
        </p:nvSpPr>
        <p:spPr bwMode="auto">
          <a:xfrm>
            <a:off x="9409113" y="1412875"/>
            <a:ext cx="1079500" cy="641350"/>
          </a:xfrm>
          <a:prstGeom prst="rect">
            <a:avLst/>
          </a:prstGeom>
          <a:noFill/>
          <a:ln w="9525">
            <a:noFill/>
            <a:miter lim="800000"/>
            <a:headEnd/>
            <a:tailEnd/>
          </a:ln>
        </p:spPr>
        <p:txBody>
          <a:bodyPr>
            <a:spAutoFit/>
          </a:bodyPr>
          <a:lstStyle/>
          <a:p>
            <a:pPr algn="ctr">
              <a:spcBef>
                <a:spcPct val="50000"/>
              </a:spcBef>
            </a:pPr>
            <a:r>
              <a:rPr lang="en-US" dirty="0"/>
              <a:t>Good student</a:t>
            </a:r>
          </a:p>
        </p:txBody>
      </p:sp>
      <p:sp>
        <p:nvSpPr>
          <p:cNvPr id="31762" name="Text Box 18"/>
          <p:cNvSpPr txBox="1">
            <a:spLocks noChangeArrowheads="1"/>
          </p:cNvSpPr>
          <p:nvPr/>
        </p:nvSpPr>
        <p:spPr bwMode="auto">
          <a:xfrm>
            <a:off x="2928938" y="1412875"/>
            <a:ext cx="1079500" cy="641350"/>
          </a:xfrm>
          <a:prstGeom prst="rect">
            <a:avLst/>
          </a:prstGeom>
          <a:noFill/>
          <a:ln w="9525">
            <a:noFill/>
            <a:miter lim="800000"/>
            <a:headEnd/>
            <a:tailEnd/>
          </a:ln>
        </p:spPr>
        <p:txBody>
          <a:bodyPr>
            <a:spAutoFit/>
          </a:bodyPr>
          <a:lstStyle/>
          <a:p>
            <a:pPr algn="ctr">
              <a:spcBef>
                <a:spcPct val="50000"/>
              </a:spcBef>
            </a:pPr>
            <a:r>
              <a:rPr lang="en-US" dirty="0">
                <a:solidFill>
                  <a:schemeClr val="bg1"/>
                </a:solidFill>
              </a:rPr>
              <a:t>bad student</a:t>
            </a:r>
          </a:p>
        </p:txBody>
      </p:sp>
      <p:sp>
        <p:nvSpPr>
          <p:cNvPr id="31763" name="Text Box 19"/>
          <p:cNvSpPr txBox="1">
            <a:spLocks noChangeArrowheads="1"/>
          </p:cNvSpPr>
          <p:nvPr/>
        </p:nvSpPr>
        <p:spPr bwMode="auto">
          <a:xfrm>
            <a:off x="9336088" y="3292475"/>
            <a:ext cx="1079500" cy="641350"/>
          </a:xfrm>
          <a:prstGeom prst="rect">
            <a:avLst/>
          </a:prstGeom>
          <a:noFill/>
          <a:ln w="9525">
            <a:noFill/>
            <a:miter lim="800000"/>
            <a:headEnd/>
            <a:tailEnd/>
          </a:ln>
        </p:spPr>
        <p:txBody>
          <a:bodyPr>
            <a:spAutoFit/>
          </a:bodyPr>
          <a:lstStyle/>
          <a:p>
            <a:pPr algn="ctr">
              <a:spcBef>
                <a:spcPct val="50000"/>
              </a:spcBef>
            </a:pPr>
            <a:r>
              <a:rPr lang="en-US">
                <a:solidFill>
                  <a:schemeClr val="bg1"/>
                </a:solidFill>
              </a:rPr>
              <a:t>bad student</a:t>
            </a:r>
          </a:p>
        </p:txBody>
      </p:sp>
      <p:sp>
        <p:nvSpPr>
          <p:cNvPr id="31764" name="Text Box 20"/>
          <p:cNvSpPr txBox="1">
            <a:spLocks noChangeArrowheads="1"/>
          </p:cNvSpPr>
          <p:nvPr/>
        </p:nvSpPr>
        <p:spPr bwMode="auto">
          <a:xfrm>
            <a:off x="2927350" y="3435350"/>
            <a:ext cx="1079500" cy="641350"/>
          </a:xfrm>
          <a:prstGeom prst="rect">
            <a:avLst/>
          </a:prstGeom>
          <a:noFill/>
          <a:ln w="9525">
            <a:noFill/>
            <a:miter lim="800000"/>
            <a:headEnd/>
            <a:tailEnd/>
          </a:ln>
        </p:spPr>
        <p:txBody>
          <a:bodyPr>
            <a:spAutoFit/>
          </a:bodyPr>
          <a:lstStyle/>
          <a:p>
            <a:pPr algn="ctr">
              <a:spcBef>
                <a:spcPct val="50000"/>
              </a:spcBef>
            </a:pPr>
            <a:r>
              <a:rPr lang="en-US" dirty="0"/>
              <a:t>Good student</a:t>
            </a:r>
          </a:p>
        </p:txBody>
      </p:sp>
      <p:sp>
        <p:nvSpPr>
          <p:cNvPr id="31765" name="Text Box 23"/>
          <p:cNvSpPr txBox="1">
            <a:spLocks noChangeArrowheads="1"/>
          </p:cNvSpPr>
          <p:nvPr/>
        </p:nvSpPr>
        <p:spPr bwMode="auto">
          <a:xfrm>
            <a:off x="1703389" y="4941889"/>
            <a:ext cx="2987675" cy="1246495"/>
          </a:xfrm>
          <a:prstGeom prst="rect">
            <a:avLst/>
          </a:prstGeom>
          <a:noFill/>
          <a:ln w="9525">
            <a:noFill/>
            <a:miter lim="800000"/>
            <a:headEnd/>
            <a:tailEnd/>
          </a:ln>
        </p:spPr>
        <p:txBody>
          <a:bodyPr>
            <a:spAutoFit/>
          </a:bodyPr>
          <a:lstStyle/>
          <a:p>
            <a:pPr algn="ctr">
              <a:spcBef>
                <a:spcPct val="20000"/>
              </a:spcBef>
              <a:buClr>
                <a:schemeClr val="accent1"/>
              </a:buClr>
              <a:buSzPct val="65000"/>
            </a:pPr>
            <a:r>
              <a:rPr lang="fa-IR" sz="2400" b="1" dirty="0">
                <a:solidFill>
                  <a:srgbClr val="FF0000"/>
                </a:solidFill>
              </a:rPr>
              <a:t>فراگير قوي از فراگير ضعيف بدتر عمل كرده است </a:t>
            </a:r>
          </a:p>
          <a:p>
            <a:pPr algn="ctr">
              <a:spcBef>
                <a:spcPct val="50000"/>
              </a:spcBef>
            </a:pPr>
            <a:endParaRPr lang="en-US" b="1" dirty="0">
              <a:solidFill>
                <a:srgbClr val="006260"/>
              </a:solidFill>
            </a:endParaRPr>
          </a:p>
        </p:txBody>
      </p:sp>
    </p:spTree>
    <p:extLst>
      <p:ext uri="{BB962C8B-B14F-4D97-AF65-F5344CB8AC3E}">
        <p14:creationId xmlns:p14="http://schemas.microsoft.com/office/powerpoint/2010/main" val="42347102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38282" y="1481329"/>
            <a:ext cx="8472518" cy="4525963"/>
          </a:xfrm>
        </p:spPr>
        <p:txBody>
          <a:bodyPr>
            <a:normAutofit lnSpcReduction="10000"/>
          </a:bodyPr>
          <a:lstStyle/>
          <a:p>
            <a:pPr lvl="0"/>
            <a:r>
              <a:rPr lang="fa-IR" dirty="0">
                <a:cs typeface="B Nazanin" panose="00000400000000000000" pitchFamily="2" charset="-78"/>
              </a:rPr>
              <a:t>هرقدرضریب تمیز</a:t>
            </a:r>
            <a:r>
              <a:rPr lang="fa-IR" b="1" dirty="0">
                <a:solidFill>
                  <a:srgbClr val="C00000"/>
                </a:solidFill>
                <a:cs typeface="B Nazanin" panose="00000400000000000000" pitchFamily="2" charset="-78"/>
              </a:rPr>
              <a:t>بزرگتر</a:t>
            </a:r>
            <a:r>
              <a:rPr lang="fa-IR" dirty="0">
                <a:cs typeface="B Nazanin" panose="00000400000000000000" pitchFamily="2" charset="-78"/>
              </a:rPr>
              <a:t>باشد             </a:t>
            </a:r>
            <a:r>
              <a:rPr lang="fa-IR" b="1" dirty="0">
                <a:solidFill>
                  <a:srgbClr val="C00000"/>
                </a:solidFill>
                <a:cs typeface="B Nazanin" panose="00000400000000000000" pitchFamily="2" charset="-78"/>
              </a:rPr>
              <a:t>قوه تمیزآن سئوال بیشتر </a:t>
            </a:r>
            <a:r>
              <a:rPr lang="fa-IR" dirty="0">
                <a:cs typeface="B Nazanin" panose="00000400000000000000" pitchFamily="2" charset="-78"/>
              </a:rPr>
              <a:t>هرقدر این ضریب </a:t>
            </a:r>
            <a:r>
              <a:rPr lang="fa-IR" b="1" dirty="0">
                <a:solidFill>
                  <a:srgbClr val="C00000"/>
                </a:solidFill>
                <a:cs typeface="B Nazanin" panose="00000400000000000000" pitchFamily="2" charset="-78"/>
              </a:rPr>
              <a:t>کوچکتر</a:t>
            </a:r>
            <a:r>
              <a:rPr lang="fa-IR" dirty="0">
                <a:cs typeface="B Nazanin" panose="00000400000000000000" pitchFamily="2" charset="-78"/>
              </a:rPr>
              <a:t>باشد              </a:t>
            </a:r>
            <a:r>
              <a:rPr lang="fa-IR" b="1" dirty="0">
                <a:solidFill>
                  <a:srgbClr val="C00000"/>
                </a:solidFill>
                <a:cs typeface="B Nazanin" panose="00000400000000000000" pitchFamily="2" charset="-78"/>
              </a:rPr>
              <a:t>قوه تمیزآن کمتراست</a:t>
            </a:r>
          </a:p>
          <a:p>
            <a:pPr lvl="0">
              <a:buNone/>
            </a:pPr>
            <a:endParaRPr lang="fa-IR" dirty="0">
              <a:cs typeface="B Nazanin" panose="00000400000000000000" pitchFamily="2" charset="-78"/>
            </a:endParaRPr>
          </a:p>
          <a:p>
            <a:r>
              <a:rPr lang="fa-IR" dirty="0">
                <a:cs typeface="B Nazanin" panose="00000400000000000000" pitchFamily="2" charset="-78"/>
              </a:rPr>
              <a:t>مثلا : اگرضریب تمیزسئوالی </a:t>
            </a:r>
            <a:r>
              <a:rPr lang="fa-IR" dirty="0" smtClean="0">
                <a:cs typeface="B Nazanin" panose="00000400000000000000" pitchFamily="2" charset="-78"/>
              </a:rPr>
              <a:t>90/ 0باشدآن </a:t>
            </a:r>
            <a:r>
              <a:rPr lang="fa-IR" dirty="0">
                <a:cs typeface="B Nazanin" panose="00000400000000000000" pitchFamily="2" charset="-78"/>
              </a:rPr>
              <a:t>سئوال آزمون شوندگان قوی وضعیف راخیلی خوب ازهم جداخواهدکرد</a:t>
            </a:r>
          </a:p>
          <a:p>
            <a:pPr lvl="0"/>
            <a:r>
              <a:rPr lang="fa-IR" dirty="0">
                <a:cs typeface="B Nazanin" panose="00000400000000000000" pitchFamily="2" charset="-78"/>
              </a:rPr>
              <a:t>امااگراین ضریب 10/ باشدآن سئوال ازعهده جداسازی دانشجویان قوی وضعیف به خوبی برنخواهدآمد</a:t>
            </a:r>
          </a:p>
          <a:p>
            <a:pPr lvl="0">
              <a:buNone/>
            </a:pPr>
            <a:endParaRPr lang="fa-IR" dirty="0">
              <a:cs typeface="B Nazanin" panose="00000400000000000000" pitchFamily="2" charset="-78"/>
            </a:endParaRPr>
          </a:p>
          <a:p>
            <a:r>
              <a:rPr lang="fa-IR" b="1" dirty="0">
                <a:solidFill>
                  <a:srgbClr val="C00000"/>
                </a:solidFill>
                <a:cs typeface="B Nazanin" panose="00000400000000000000" pitchFamily="2" charset="-78"/>
              </a:rPr>
              <a:t>ضریب تمیزصفرحاکی ازاین است که سئوال به هیچ وجه نتوانسته بین گروه قوی وضعیف تمایزقائل شود</a:t>
            </a:r>
            <a:endParaRPr lang="en-US" b="1" dirty="0">
              <a:solidFill>
                <a:srgbClr val="C00000"/>
              </a:solidFill>
              <a:cs typeface="B Nazanin" panose="00000400000000000000" pitchFamily="2" charset="-78"/>
            </a:endParaRPr>
          </a:p>
          <a:p>
            <a:pPr lvl="0"/>
            <a:endParaRPr lang="en-US" dirty="0">
              <a:cs typeface="B Homa" pitchFamily="2" charset="-78"/>
            </a:endParaRPr>
          </a:p>
          <a:p>
            <a:endParaRPr lang="en-US" dirty="0">
              <a:cs typeface="B Homa" pitchFamily="2" charset="-78"/>
            </a:endParaRPr>
          </a:p>
          <a:p>
            <a:pPr lvl="0"/>
            <a:endParaRPr lang="en-US" dirty="0">
              <a:cs typeface="B Homa" pitchFamily="2" charset="-78"/>
            </a:endParaRPr>
          </a:p>
          <a:p>
            <a:endParaRPr lang="fa-IR" dirty="0"/>
          </a:p>
        </p:txBody>
      </p:sp>
      <p:sp>
        <p:nvSpPr>
          <p:cNvPr id="3" name="Title 2"/>
          <p:cNvSpPr>
            <a:spLocks noGrp="1"/>
          </p:cNvSpPr>
          <p:nvPr>
            <p:ph type="title"/>
          </p:nvPr>
        </p:nvSpPr>
        <p:spPr/>
        <p:txBody>
          <a:bodyPr/>
          <a:lstStyle/>
          <a:p>
            <a:pPr algn="ctr"/>
            <a:r>
              <a:rPr lang="fa-IR" dirty="0">
                <a:solidFill>
                  <a:srgbClr val="C00000"/>
                </a:solidFill>
              </a:rPr>
              <a:t>تفسیرضریب تمیز</a:t>
            </a:r>
          </a:p>
        </p:txBody>
      </p:sp>
      <p:sp>
        <p:nvSpPr>
          <p:cNvPr id="4" name="Left Arrow 3"/>
          <p:cNvSpPr/>
          <p:nvPr/>
        </p:nvSpPr>
        <p:spPr>
          <a:xfrm>
            <a:off x="5686528" y="1624114"/>
            <a:ext cx="1000132"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Left Arrow 4"/>
          <p:cNvSpPr/>
          <p:nvPr/>
        </p:nvSpPr>
        <p:spPr>
          <a:xfrm>
            <a:off x="6096000" y="1968308"/>
            <a:ext cx="1000132"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Slide Number Placeholder 5"/>
          <p:cNvSpPr>
            <a:spLocks noGrp="1"/>
          </p:cNvSpPr>
          <p:nvPr>
            <p:ph type="sldNum" sz="quarter" idx="12"/>
          </p:nvPr>
        </p:nvSpPr>
        <p:spPr/>
        <p:txBody>
          <a:bodyPr/>
          <a:lstStyle/>
          <a:p>
            <a:pPr>
              <a:defRPr/>
            </a:pPr>
            <a:fld id="{4D44C213-1395-4D9A-82F0-25F6B2E78982}" type="slidenum">
              <a:rPr lang="fa-IR" smtClean="0"/>
              <a:pPr>
                <a:defRPr/>
              </a:pPr>
              <a:t>21</a:t>
            </a:fld>
            <a:endParaRPr lang="fa-IR"/>
          </a:p>
        </p:txBody>
      </p:sp>
    </p:spTree>
    <p:extLst>
      <p:ext uri="{BB962C8B-B14F-4D97-AF65-F5344CB8AC3E}">
        <p14:creationId xmlns:p14="http://schemas.microsoft.com/office/powerpoint/2010/main" val="3081010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eaLnBrk="1" hangingPunct="1"/>
            <a:r>
              <a:rPr lang="fa-IR" sz="4800" b="1" dirty="0">
                <a:solidFill>
                  <a:srgbClr val="C00000"/>
                </a:solidFill>
                <a:cs typeface="B Homa" pitchFamily="2" charset="-78"/>
              </a:rPr>
              <a:t>مقادیرمطلوب ضریب تمیز</a:t>
            </a:r>
            <a:endParaRPr lang="en-US" sz="4800" b="1" dirty="0">
              <a:solidFill>
                <a:srgbClr val="C00000"/>
              </a:solidFill>
              <a:cs typeface="B Homa" pitchFamily="2" charset="-78"/>
            </a:endParaRPr>
          </a:p>
        </p:txBody>
      </p:sp>
      <p:graphicFrame>
        <p:nvGraphicFramePr>
          <p:cNvPr id="181292" name="Group 44"/>
          <p:cNvGraphicFramePr>
            <a:graphicFrameLocks noGrp="1"/>
          </p:cNvGraphicFramePr>
          <p:nvPr>
            <p:ph type="tbl" idx="1"/>
          </p:nvPr>
        </p:nvGraphicFramePr>
        <p:xfrm>
          <a:off x="1981200" y="1828801"/>
          <a:ext cx="8229600" cy="4415807"/>
        </p:xfrm>
        <a:graphic>
          <a:graphicData uri="http://schemas.openxmlformats.org/drawingml/2006/table">
            <a:tbl>
              <a:tblPr/>
              <a:tblGrid>
                <a:gridCol w="6130925"/>
                <a:gridCol w="2098675"/>
              </a:tblGrid>
              <a:tr h="1076227">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600" b="1" i="0" u="none" strike="noStrike" cap="none" normalizeH="0" baseline="0" dirty="0" smtClean="0">
                          <a:ln>
                            <a:noFill/>
                          </a:ln>
                          <a:solidFill>
                            <a:schemeClr val="tx1"/>
                          </a:solidFill>
                          <a:effectLst/>
                          <a:latin typeface="Arial" pitchFamily="34" charset="0"/>
                          <a:cs typeface="Arial" pitchFamily="34" charset="0"/>
                        </a:rPr>
                        <a:t>سئوالات بسیارخوب</a:t>
                      </a:r>
                      <a:endParaRPr kumimoji="0" lang="en-US" sz="36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200" b="1" i="0" u="none" strike="noStrike" cap="none" normalizeH="0" baseline="0" dirty="0" smtClean="0">
                          <a:ln>
                            <a:noFill/>
                          </a:ln>
                          <a:solidFill>
                            <a:schemeClr val="tx1"/>
                          </a:solidFill>
                          <a:effectLst/>
                          <a:latin typeface="Arial" pitchFamily="34" charset="0"/>
                          <a:cs typeface="Arial" pitchFamily="34" charset="0"/>
                        </a:rPr>
                        <a:t>4/ وبالاتر</a:t>
                      </a:r>
                      <a:endParaRPr kumimoji="0" lang="en-US" sz="32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r>
              <a:tr h="1074640">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600" b="1" i="0" u="none" strike="noStrike" cap="none" normalizeH="0" baseline="0" dirty="0" smtClean="0">
                          <a:ln>
                            <a:noFill/>
                          </a:ln>
                          <a:solidFill>
                            <a:schemeClr val="tx1"/>
                          </a:solidFill>
                          <a:effectLst/>
                          <a:latin typeface="Arial" pitchFamily="34" charset="0"/>
                          <a:cs typeface="Arial" pitchFamily="34" charset="0"/>
                        </a:rPr>
                        <a:t>تقریبا خوب</a:t>
                      </a:r>
                      <a:endParaRPr kumimoji="0" lang="en-US" sz="36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200" b="1" i="0" u="none" strike="noStrike" cap="none" normalizeH="0" baseline="0" smtClean="0">
                          <a:ln>
                            <a:noFill/>
                          </a:ln>
                          <a:solidFill>
                            <a:schemeClr val="tx1"/>
                          </a:solidFill>
                          <a:effectLst/>
                          <a:latin typeface="Arial" pitchFamily="34" charset="0"/>
                          <a:cs typeface="Arial" pitchFamily="34" charset="0"/>
                        </a:rPr>
                        <a:t>39/-30/</a:t>
                      </a:r>
                      <a:endParaRPr kumimoji="0" lang="en-US" sz="3200" b="1" i="0" u="none" strike="noStrike" cap="none" normalizeH="0" baseline="0" smtClean="0">
                        <a:ln>
                          <a:noFill/>
                        </a:ln>
                        <a:solidFill>
                          <a:schemeClr val="tx1"/>
                        </a:solidFill>
                        <a:effectLst/>
                        <a:latin typeface="Arial" pitchFamily="34" charset="0"/>
                        <a:cs typeface="Arial"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r>
              <a:tr h="1076227">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200" b="1" i="0" u="none" strike="noStrike" cap="none" normalizeH="0" baseline="0" smtClean="0">
                          <a:ln>
                            <a:noFill/>
                          </a:ln>
                          <a:solidFill>
                            <a:schemeClr val="tx1"/>
                          </a:solidFill>
                          <a:effectLst/>
                          <a:latin typeface="Arial" pitchFamily="34" charset="0"/>
                          <a:cs typeface="Arial" pitchFamily="34" charset="0"/>
                        </a:rPr>
                        <a:t>سئوالاتی که احتیاج به تجدید نظردارند</a:t>
                      </a:r>
                      <a:endParaRPr kumimoji="0" lang="en-US" sz="3200" b="1" i="0" u="none" strike="noStrike" cap="none" normalizeH="0" baseline="0" smtClean="0">
                        <a:ln>
                          <a:noFill/>
                        </a:ln>
                        <a:solidFill>
                          <a:schemeClr val="tx1"/>
                        </a:solidFill>
                        <a:effectLst/>
                        <a:latin typeface="Arial" pitchFamily="34" charset="0"/>
                        <a:cs typeface="Arial"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200" b="1" i="0" u="none" strike="noStrike" cap="none" normalizeH="0" baseline="0" smtClean="0">
                          <a:ln>
                            <a:noFill/>
                          </a:ln>
                          <a:solidFill>
                            <a:schemeClr val="tx1"/>
                          </a:solidFill>
                          <a:effectLst/>
                          <a:latin typeface="Arial" pitchFamily="34" charset="0"/>
                          <a:cs typeface="Arial" pitchFamily="34" charset="0"/>
                        </a:rPr>
                        <a:t>29/-20/</a:t>
                      </a:r>
                      <a:endParaRPr kumimoji="0" lang="en-US" sz="3200" b="1" i="0" u="none" strike="noStrike" cap="none" normalizeH="0" baseline="0" smtClean="0">
                        <a:ln>
                          <a:noFill/>
                        </a:ln>
                        <a:solidFill>
                          <a:schemeClr val="tx1"/>
                        </a:solidFill>
                        <a:effectLst/>
                        <a:latin typeface="Arial" pitchFamily="34" charset="0"/>
                        <a:cs typeface="Arial"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r>
              <a:tr h="1188713">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600" b="1" i="0" u="none" strike="noStrike" cap="none" normalizeH="0" baseline="0" smtClean="0">
                          <a:ln>
                            <a:noFill/>
                          </a:ln>
                          <a:solidFill>
                            <a:schemeClr val="tx1"/>
                          </a:solidFill>
                          <a:effectLst/>
                          <a:latin typeface="Arial" pitchFamily="34" charset="0"/>
                          <a:cs typeface="Arial" pitchFamily="34" charset="0"/>
                        </a:rPr>
                        <a:t>سئوالات ضعیف که به تجدید نظرنیاز دارند ویا باید حذف شوند</a:t>
                      </a:r>
                      <a:endParaRPr kumimoji="0" lang="en-US" sz="3600" b="1" i="0" u="none" strike="noStrike" cap="none" normalizeH="0" baseline="0" smtClean="0">
                        <a:ln>
                          <a:noFill/>
                        </a:ln>
                        <a:solidFill>
                          <a:schemeClr val="tx1"/>
                        </a:solidFill>
                        <a:effectLst/>
                        <a:latin typeface="Arial" pitchFamily="34" charset="0"/>
                        <a:cs typeface="Arial"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200" b="1" i="0" u="none" strike="noStrike" cap="none" normalizeH="0" baseline="0" dirty="0" smtClean="0">
                          <a:ln>
                            <a:noFill/>
                          </a:ln>
                          <a:solidFill>
                            <a:schemeClr val="tx1"/>
                          </a:solidFill>
                          <a:effectLst/>
                          <a:latin typeface="Arial" pitchFamily="34" charset="0"/>
                          <a:cs typeface="Arial" pitchFamily="34" charset="0"/>
                        </a:rPr>
                        <a:t>زیر19/</a:t>
                      </a:r>
                      <a:endParaRPr kumimoji="0" lang="en-US" sz="32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r>
            </a:tbl>
          </a:graphicData>
        </a:graphic>
      </p:graphicFrame>
      <p:sp>
        <p:nvSpPr>
          <p:cNvPr id="4" name="Slide Number Placeholder 3"/>
          <p:cNvSpPr>
            <a:spLocks noGrp="1"/>
          </p:cNvSpPr>
          <p:nvPr>
            <p:ph type="sldNum" sz="quarter" idx="12"/>
          </p:nvPr>
        </p:nvSpPr>
        <p:spPr/>
        <p:txBody>
          <a:bodyPr/>
          <a:lstStyle/>
          <a:p>
            <a:pPr>
              <a:defRPr/>
            </a:pPr>
            <a:fld id="{D1F8AD59-15AA-4283-8601-A01C9B642D22}" type="slidenum">
              <a:rPr lang="ar-SA" smtClean="0"/>
              <a:pPr>
                <a:defRPr/>
              </a:pPr>
              <a:t>22</a:t>
            </a:fld>
            <a:endParaRPr lang="en-US"/>
          </a:p>
        </p:txBody>
      </p:sp>
    </p:spTree>
    <p:extLst>
      <p:ext uri="{BB962C8B-B14F-4D97-AF65-F5344CB8AC3E}">
        <p14:creationId xmlns:p14="http://schemas.microsoft.com/office/powerpoint/2010/main" val="18388681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descr="di2"/>
          <p:cNvPicPr>
            <a:picLocks noChangeAspect="1" noChangeArrowheads="1"/>
          </p:cNvPicPr>
          <p:nvPr/>
        </p:nvPicPr>
        <p:blipFill>
          <a:blip r:embed="rId3" cstate="print"/>
          <a:srcRect/>
          <a:stretch>
            <a:fillRect/>
          </a:stretch>
        </p:blipFill>
        <p:spPr bwMode="auto">
          <a:xfrm>
            <a:off x="2208213" y="406400"/>
            <a:ext cx="7173935" cy="6191250"/>
          </a:xfrm>
          <a:prstGeom prst="rect">
            <a:avLst/>
          </a:prstGeom>
          <a:noFill/>
          <a:ln w="9525">
            <a:noFill/>
            <a:miter lim="800000"/>
            <a:headEnd/>
            <a:tailEnd/>
          </a:ln>
        </p:spPr>
      </p:pic>
      <p:cxnSp>
        <p:nvCxnSpPr>
          <p:cNvPr id="4" name="Straight Arrow Connector 3"/>
          <p:cNvCxnSpPr/>
          <p:nvPr/>
        </p:nvCxnSpPr>
        <p:spPr>
          <a:xfrm>
            <a:off x="2537482" y="3299506"/>
            <a:ext cx="500066" cy="357190"/>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6238876" y="3286124"/>
            <a:ext cx="428628" cy="42862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4702959" y="1321579"/>
            <a:ext cx="428628" cy="214314"/>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0800000" flipV="1">
            <a:off x="4667240" y="5715016"/>
            <a:ext cx="500066" cy="7143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4702959" y="3406663"/>
            <a:ext cx="285752" cy="214314"/>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pPr>
              <a:defRPr/>
            </a:pPr>
            <a:fld id="{B89BADCF-000C-49E3-B71B-8115CC8DEF51}" type="slidenum">
              <a:rPr lang="fa-IR" smtClean="0"/>
              <a:pPr>
                <a:defRPr/>
              </a:pPr>
              <a:t>23</a:t>
            </a:fld>
            <a:endParaRPr lang="fa-IR"/>
          </a:p>
        </p:txBody>
      </p:sp>
    </p:spTree>
    <p:extLst>
      <p:ext uri="{BB962C8B-B14F-4D97-AF65-F5344CB8AC3E}">
        <p14:creationId xmlns:p14="http://schemas.microsoft.com/office/powerpoint/2010/main" val="123049767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5"/>
          <p:cNvSpPr>
            <a:spLocks noGrp="1" noChangeArrowheads="1"/>
          </p:cNvSpPr>
          <p:nvPr>
            <p:ph idx="1"/>
          </p:nvPr>
        </p:nvSpPr>
        <p:spPr>
          <a:xfrm>
            <a:off x="1738282" y="1400455"/>
            <a:ext cx="8372506" cy="4071966"/>
          </a:xfrm>
        </p:spPr>
        <p:txBody>
          <a:bodyPr>
            <a:noAutofit/>
          </a:bodyPr>
          <a:lstStyle/>
          <a:p>
            <a:pPr>
              <a:buNone/>
            </a:pPr>
            <a:r>
              <a:rPr lang="fa-IR" b="1" dirty="0">
                <a:latin typeface="Arial" pitchFamily="34" charset="0"/>
                <a:cs typeface="B Nazanin" panose="00000400000000000000" pitchFamily="2" charset="-78"/>
              </a:rPr>
              <a:t>باید دقت کنیم که تنها درصورتی ضریب تمیزبه حداکثریا1+می رسدکه ضریب دشواری </a:t>
            </a:r>
            <a:r>
              <a:rPr lang="fa-IR" b="1" dirty="0" smtClean="0">
                <a:latin typeface="Arial" pitchFamily="34" charset="0"/>
                <a:cs typeface="B Nazanin" panose="00000400000000000000" pitchFamily="2" charset="-78"/>
              </a:rPr>
              <a:t>برابر0/5یعنی </a:t>
            </a:r>
            <a:r>
              <a:rPr lang="fa-IR" b="1" dirty="0">
                <a:latin typeface="Arial" pitchFamily="34" charset="0"/>
                <a:cs typeface="B Nazanin" panose="00000400000000000000" pitchFamily="2" charset="-78"/>
              </a:rPr>
              <a:t>درحدوسط باشد</a:t>
            </a:r>
            <a:br>
              <a:rPr lang="fa-IR" b="1" dirty="0">
                <a:latin typeface="Arial" pitchFamily="34" charset="0"/>
                <a:cs typeface="B Nazanin" panose="00000400000000000000" pitchFamily="2" charset="-78"/>
              </a:rPr>
            </a:br>
            <a:r>
              <a:rPr lang="fa-IR" b="1" dirty="0">
                <a:latin typeface="Arial" pitchFamily="34" charset="0"/>
                <a:cs typeface="B Nazanin" panose="00000400000000000000" pitchFamily="2" charset="-78"/>
              </a:rPr>
              <a:t/>
            </a:r>
            <a:br>
              <a:rPr lang="fa-IR" b="1" dirty="0">
                <a:latin typeface="Arial" pitchFamily="34" charset="0"/>
                <a:cs typeface="B Nazanin" panose="00000400000000000000" pitchFamily="2" charset="-78"/>
              </a:rPr>
            </a:br>
            <a:r>
              <a:rPr lang="fa-IR" b="1" dirty="0">
                <a:latin typeface="Arial" pitchFamily="34" charset="0"/>
                <a:cs typeface="B Nazanin" panose="00000400000000000000" pitchFamily="2" charset="-78"/>
              </a:rPr>
              <a:t>درنتیجه </a:t>
            </a:r>
            <a:r>
              <a:rPr lang="fa-IR" b="1" dirty="0">
                <a:solidFill>
                  <a:srgbClr val="C00000"/>
                </a:solidFill>
                <a:latin typeface="Arial" pitchFamily="34" charset="0"/>
                <a:cs typeface="B Nazanin" panose="00000400000000000000" pitchFamily="2" charset="-78"/>
              </a:rPr>
              <a:t>سئوالهای خوب </a:t>
            </a:r>
            <a:r>
              <a:rPr lang="fa-IR" b="1" dirty="0">
                <a:latin typeface="Arial" pitchFamily="34" charset="0"/>
                <a:cs typeface="B Nazanin" panose="00000400000000000000" pitchFamily="2" charset="-78"/>
              </a:rPr>
              <a:t>یک آزمون         </a:t>
            </a:r>
          </a:p>
          <a:p>
            <a:pPr>
              <a:buNone/>
            </a:pPr>
            <a:r>
              <a:rPr lang="fa-IR" b="1" dirty="0">
                <a:solidFill>
                  <a:srgbClr val="C00000"/>
                </a:solidFill>
                <a:latin typeface="Arial" pitchFamily="34" charset="0"/>
                <a:cs typeface="B Nazanin" panose="00000400000000000000" pitchFamily="2" charset="-78"/>
              </a:rPr>
              <a:t>آنهائی هستندکه دارای ضریب دشواری متوسط وضریب تمیزبالائی باشند</a:t>
            </a:r>
            <a:endParaRPr lang="en-US" b="1" dirty="0">
              <a:solidFill>
                <a:srgbClr val="C00000"/>
              </a:solidFill>
              <a:cs typeface="B Nazanin" panose="00000400000000000000" pitchFamily="2" charset="-78"/>
            </a:endParaRPr>
          </a:p>
        </p:txBody>
      </p:sp>
      <p:sp>
        <p:nvSpPr>
          <p:cNvPr id="25602" name="Title 1"/>
          <p:cNvSpPr>
            <a:spLocks noGrp="1"/>
          </p:cNvSpPr>
          <p:nvPr>
            <p:ph type="title"/>
          </p:nvPr>
        </p:nvSpPr>
        <p:spPr>
          <a:xfrm>
            <a:off x="1981200" y="274638"/>
            <a:ext cx="8229600" cy="654032"/>
          </a:xfrm>
        </p:spPr>
        <p:txBody>
          <a:bodyPr>
            <a:noAutofit/>
          </a:bodyPr>
          <a:lstStyle/>
          <a:p>
            <a:pPr algn="ctr" eaLnBrk="1" hangingPunct="1"/>
            <a:r>
              <a:rPr lang="fa-IR" dirty="0">
                <a:solidFill>
                  <a:srgbClr val="FF0000"/>
                </a:solidFill>
              </a:rPr>
              <a:t>مهم </a:t>
            </a: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24</a:t>
            </a:fld>
            <a:endParaRPr lang="fa-IR"/>
          </a:p>
        </p:txBody>
      </p:sp>
    </p:spTree>
    <p:extLst>
      <p:ext uri="{BB962C8B-B14F-4D97-AF65-F5344CB8AC3E}">
        <p14:creationId xmlns:p14="http://schemas.microsoft.com/office/powerpoint/2010/main" val="38680839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تجدید نظر و اصلاح سوالات آزمون</a:t>
            </a:r>
            <a:endParaRPr lang="fa-IR" dirty="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سوالات </a:t>
            </a:r>
            <a:r>
              <a:rPr lang="fa-IR" dirty="0">
                <a:cs typeface="B Nazanin" panose="00000400000000000000" pitchFamily="2" charset="-78"/>
              </a:rPr>
              <a:t>بی معنی حذف </a:t>
            </a:r>
            <a:r>
              <a:rPr lang="fa-IR" dirty="0" smtClean="0">
                <a:cs typeface="B Nazanin" panose="00000400000000000000" pitchFamily="2" charset="-78"/>
              </a:rPr>
              <a:t>شوند</a:t>
            </a:r>
          </a:p>
          <a:p>
            <a:r>
              <a:rPr lang="fa-IR" dirty="0" smtClean="0">
                <a:cs typeface="B Nazanin" panose="00000400000000000000" pitchFamily="2" charset="-78"/>
              </a:rPr>
              <a:t>سوالات </a:t>
            </a:r>
            <a:r>
              <a:rPr lang="fa-IR" dirty="0">
                <a:cs typeface="B Nazanin" panose="00000400000000000000" pitchFamily="2" charset="-78"/>
              </a:rPr>
              <a:t>از آسان به مشکل تنظیم </a:t>
            </a:r>
            <a:r>
              <a:rPr lang="fa-IR" dirty="0" smtClean="0">
                <a:cs typeface="B Nazanin" panose="00000400000000000000" pitchFamily="2" charset="-78"/>
              </a:rPr>
              <a:t>شود</a:t>
            </a:r>
          </a:p>
          <a:p>
            <a:r>
              <a:rPr lang="fa-IR" dirty="0" smtClean="0">
                <a:cs typeface="B Nazanin" panose="00000400000000000000" pitchFamily="2" charset="-78"/>
              </a:rPr>
              <a:t>شماره گذاری سوالات بر اساس سطح دشواری </a:t>
            </a:r>
            <a:r>
              <a:rPr lang="en-US" dirty="0" smtClean="0">
                <a:cs typeface="B Nazanin" panose="00000400000000000000" pitchFamily="2" charset="-78"/>
              </a:rPr>
              <a:t>p</a:t>
            </a:r>
            <a:r>
              <a:rPr lang="fa-IR" dirty="0" smtClean="0">
                <a:cs typeface="B Nazanin" panose="00000400000000000000" pitchFamily="2" charset="-78"/>
              </a:rPr>
              <a:t> می باشد بزرگترین </a:t>
            </a:r>
            <a:r>
              <a:rPr lang="en-US" dirty="0" smtClean="0">
                <a:cs typeface="B Nazanin" panose="00000400000000000000" pitchFamily="2" charset="-78"/>
              </a:rPr>
              <a:t>p</a:t>
            </a:r>
            <a:r>
              <a:rPr lang="fa-IR" dirty="0" smtClean="0">
                <a:cs typeface="B Nazanin" panose="00000400000000000000" pitchFamily="2" charset="-78"/>
              </a:rPr>
              <a:t> سوال 1 می باشد</a:t>
            </a:r>
          </a:p>
          <a:p>
            <a:r>
              <a:rPr lang="fa-IR" dirty="0" smtClean="0">
                <a:cs typeface="B Nazanin" panose="00000400000000000000" pitchFamily="2" charset="-78"/>
              </a:rPr>
              <a:t>اگر اندازه </a:t>
            </a:r>
            <a:r>
              <a:rPr lang="en-US" dirty="0" smtClean="0">
                <a:cs typeface="B Nazanin" panose="00000400000000000000" pitchFamily="2" charset="-78"/>
              </a:rPr>
              <a:t>P </a:t>
            </a:r>
            <a:r>
              <a:rPr lang="fa-IR" dirty="0" smtClean="0">
                <a:cs typeface="B Nazanin" panose="00000400000000000000" pitchFamily="2" charset="-78"/>
              </a:rPr>
              <a:t> برای دو یا چند سوال مثل هم باشد سوالی جلوتر قرار می گیرد </a:t>
            </a:r>
            <a:r>
              <a:rPr lang="fa-IR" dirty="0" smtClean="0">
                <a:solidFill>
                  <a:srgbClr val="FF0000"/>
                </a:solidFill>
                <a:cs typeface="B Nazanin" panose="00000400000000000000" pitchFamily="2" charset="-78"/>
              </a:rPr>
              <a:t>که </a:t>
            </a:r>
            <a:r>
              <a:rPr lang="en-US" dirty="0" smtClean="0">
                <a:solidFill>
                  <a:srgbClr val="FF0000"/>
                </a:solidFill>
                <a:cs typeface="B Nazanin" panose="00000400000000000000" pitchFamily="2" charset="-78"/>
              </a:rPr>
              <a:t>Pu</a:t>
            </a:r>
            <a:r>
              <a:rPr lang="fa-IR" dirty="0" smtClean="0">
                <a:solidFill>
                  <a:srgbClr val="FF0000"/>
                </a:solidFill>
                <a:cs typeface="B Nazanin" panose="00000400000000000000" pitchFamily="2" charset="-78"/>
              </a:rPr>
              <a:t> آن بزرگتر </a:t>
            </a:r>
            <a:r>
              <a:rPr lang="fa-IR" dirty="0" smtClean="0">
                <a:cs typeface="B Nazanin" panose="00000400000000000000" pitchFamily="2" charset="-78"/>
              </a:rPr>
              <a:t>باشد زیرا نسبت پاسخ های درست افراد گروه قوی معتبر تر از گروه ضعیف می باشد.</a:t>
            </a:r>
          </a:p>
          <a:p>
            <a:endParaRPr lang="fa-IR" dirty="0"/>
          </a:p>
        </p:txBody>
      </p:sp>
    </p:spTree>
    <p:extLst>
      <p:ext uri="{BB962C8B-B14F-4D97-AF65-F5344CB8AC3E}">
        <p14:creationId xmlns:p14="http://schemas.microsoft.com/office/powerpoint/2010/main" val="23019572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rPr>
              <a:t>محاسبه شاخص های آماری آزمون</a:t>
            </a:r>
            <a:endParaRPr lang="fa-IR"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fa-IR" dirty="0" smtClean="0">
                    <a:cs typeface="B Nazanin" panose="00000400000000000000" pitchFamily="2" charset="-78"/>
                  </a:rPr>
                  <a:t>از سوالات باقی مانده میانگین نمره های خام  و انحراف معیار</a:t>
                </a:r>
              </a:p>
              <a:p>
                <a:pPr marL="0" indent="0">
                  <a:buNone/>
                </a:pPr>
                <a:r>
                  <a:rPr lang="fa-IR" dirty="0"/>
                  <a:t> </a:t>
                </a:r>
                <a:endParaRPr lang="en-US" dirty="0"/>
              </a:p>
              <a:p>
                <a:pPr algn="l"/>
                <a14:m>
                  <m:oMath xmlns:m="http://schemas.openxmlformats.org/officeDocument/2006/math">
                    <m:r>
                      <a:rPr lang="en-US" i="1">
                        <a:latin typeface="Cambria Math" panose="02040503050406030204" pitchFamily="18" charset="0"/>
                      </a:rPr>
                      <m:t>𝑀</m:t>
                    </m:r>
                    <m:r>
                      <a:rPr lang="en-US" i="1">
                        <a:latin typeface="Cambria Math" panose="02040503050406030204" pitchFamily="18" charset="0"/>
                      </a:rPr>
                      <m:t>=</m:t>
                    </m:r>
                    <m:f>
                      <m:fPr>
                        <m:ctrlPr>
                          <a:rPr lang="en-US" i="1">
                            <a:latin typeface="Cambria Math" panose="02040503050406030204" pitchFamily="18" charset="0"/>
                          </a:rPr>
                        </m:ctrlPr>
                      </m:fPr>
                      <m:num>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𝑃𝑢</m:t>
                            </m:r>
                            <m:r>
                              <a:rPr lang="en-US" i="1">
                                <a:latin typeface="Cambria Math" panose="02040503050406030204" pitchFamily="18" charset="0"/>
                              </a:rPr>
                              <m:t>+</m:t>
                            </m:r>
                          </m:e>
                        </m:nary>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𝑃𝑙</m:t>
                            </m:r>
                          </m:e>
                        </m:nary>
                      </m:num>
                      <m:den>
                        <m:r>
                          <a:rPr lang="en-US" i="1">
                            <a:latin typeface="Cambria Math" panose="02040503050406030204" pitchFamily="18" charset="0"/>
                          </a:rPr>
                          <m:t>2</m:t>
                        </m:r>
                      </m:den>
                    </m:f>
                  </m:oMath>
                </a14:m>
                <a:endParaRPr lang="en-US" dirty="0"/>
              </a:p>
              <a:p>
                <a:pPr marL="0" indent="0">
                  <a:buNone/>
                </a:pPr>
                <a:endParaRPr lang="en-US" dirty="0" smtClean="0"/>
              </a:p>
              <a:p>
                <a:pPr marL="0" indent="0" algn="l" rtl="0">
                  <a:buNone/>
                </a:pPr>
                <a:r>
                  <a:rPr lang="en-US" dirty="0" smtClean="0"/>
                  <a:t>M=</a:t>
                </a:r>
                <a14:m>
                  <m:oMath xmlns:m="http://schemas.openxmlformats.org/officeDocument/2006/math">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𝑃</m:t>
                        </m:r>
                      </m:e>
                    </m:nary>
                  </m:oMath>
                </a14:m>
                <a:endParaRPr lang="en-US" dirty="0" smtClean="0"/>
              </a:p>
              <a:p>
                <a:pPr marL="0" indent="0" algn="l" rtl="0">
                  <a:buNone/>
                </a:pPr>
                <a:endParaRPr lang="en-US" dirty="0"/>
              </a:p>
              <a:p>
                <a:pPr marL="0" indent="0" algn="l" rtl="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𝑆</m:t>
                      </m:r>
                      <m:r>
                        <a:rPr lang="en-US" i="1">
                          <a:latin typeface="Cambria Math" panose="02040503050406030204" pitchFamily="18" charset="0"/>
                        </a:rPr>
                        <m:t>=</m:t>
                      </m:r>
                      <m:f>
                        <m:fPr>
                          <m:ctrlPr>
                            <a:rPr lang="en-US" i="1">
                              <a:latin typeface="Cambria Math" panose="02040503050406030204" pitchFamily="18" charset="0"/>
                            </a:rPr>
                          </m:ctrlPr>
                        </m:fPr>
                        <m:num>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𝑃𝑢</m:t>
                              </m:r>
                              <m:r>
                                <a:rPr lang="en-US" i="1">
                                  <a:latin typeface="Cambria Math" panose="02040503050406030204" pitchFamily="18" charset="0"/>
                                </a:rPr>
                                <m:t>−</m:t>
                              </m:r>
                            </m:e>
                          </m:nary>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𝑃𝑙</m:t>
                              </m:r>
                            </m:e>
                          </m:nary>
                        </m:num>
                        <m:den>
                          <m:r>
                            <a:rPr lang="en-US" i="1">
                              <a:latin typeface="Cambria Math" panose="02040503050406030204" pitchFamily="18" charset="0"/>
                            </a:rPr>
                            <m:t>2</m:t>
                          </m:r>
                          <m:r>
                            <a:rPr lang="en-US" i="1">
                              <a:latin typeface="Cambria Math" panose="02040503050406030204" pitchFamily="18" charset="0"/>
                            </a:rPr>
                            <m:t>.</m:t>
                          </m:r>
                          <m:r>
                            <a:rPr lang="en-US" i="1">
                              <a:latin typeface="Cambria Math" panose="02040503050406030204" pitchFamily="18" charset="0"/>
                            </a:rPr>
                            <m:t>45</m:t>
                          </m:r>
                        </m:den>
                      </m:f>
                    </m:oMath>
                  </m:oMathPara>
                </a14:m>
                <a:endParaRPr lang="en-US" dirty="0"/>
              </a:p>
              <a:p>
                <a:pPr marL="0" indent="0" algn="l" rtl="0">
                  <a:buNone/>
                </a:pPr>
                <a:endParaRPr lang="fa-IR"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217" t="-2941" r="-1159"/>
                </a:stretch>
              </a:blipFill>
            </p:spPr>
            <p:txBody>
              <a:bodyPr/>
              <a:lstStyle/>
              <a:p>
                <a:r>
                  <a:rPr lang="fa-IR">
                    <a:noFill/>
                  </a:rPr>
                  <a:t> </a:t>
                </a:r>
              </a:p>
            </p:txBody>
          </p:sp>
        </mc:Fallback>
      </mc:AlternateContent>
    </p:spTree>
    <p:extLst>
      <p:ext uri="{BB962C8B-B14F-4D97-AF65-F5344CB8AC3E}">
        <p14:creationId xmlns:p14="http://schemas.microsoft.com/office/powerpoint/2010/main" val="5704082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1981200" y="1214438"/>
            <a:ext cx="8229600" cy="4525962"/>
          </a:xfrm>
        </p:spPr>
        <p:txBody>
          <a:bodyPr rtlCol="1">
            <a:normAutofit/>
          </a:bodyPr>
          <a:lstStyle/>
          <a:p>
            <a:pPr algn="ctr">
              <a:buNone/>
              <a:defRPr/>
            </a:pPr>
            <a:r>
              <a:rPr lang="fa-IR" sz="11700" b="1" dirty="0">
                <a:solidFill>
                  <a:schemeClr val="accent2"/>
                </a:solidFill>
                <a:effectLst>
                  <a:outerShdw blurRad="38100" dist="38100" dir="2700000" algn="tl">
                    <a:srgbClr val="C0C0C0"/>
                  </a:outerShdw>
                </a:effectLst>
                <a:cs typeface="Nazanin" pitchFamily="2" charset="-78"/>
              </a:rPr>
              <a:t>پايايي آزمون</a:t>
            </a:r>
            <a:endParaRPr lang="en-US" sz="11700" b="1" dirty="0">
              <a:solidFill>
                <a:schemeClr val="accent2"/>
              </a:solidFill>
              <a:effectLst>
                <a:outerShdw blurRad="38100" dist="38100" dir="2700000" algn="tl">
                  <a:srgbClr val="C0C0C0"/>
                </a:outerShdw>
              </a:effectLst>
              <a:cs typeface="Nazanin" pitchFamily="2" charset="-78"/>
            </a:endParaRPr>
          </a:p>
          <a:p>
            <a:pPr algn="ctr">
              <a:buNone/>
              <a:defRPr/>
            </a:pPr>
            <a:r>
              <a:rPr lang="en-US" sz="11700" b="1" dirty="0">
                <a:solidFill>
                  <a:srgbClr val="FF0000"/>
                </a:solidFill>
                <a:effectLst>
                  <a:outerShdw blurRad="38100" dist="38100" dir="2700000" algn="tl">
                    <a:srgbClr val="C0C0C0"/>
                  </a:outerShdw>
                </a:effectLst>
                <a:latin typeface="Times New Roman" pitchFamily="18" charset="0"/>
                <a:cs typeface="Times New Roman" pitchFamily="18" charset="0"/>
              </a:rPr>
              <a:t>Reliability)</a:t>
            </a:r>
            <a:r>
              <a:rPr lang="fa-IR" sz="11700" b="1" dirty="0">
                <a:solidFill>
                  <a:srgbClr val="FF0000"/>
                </a:solidFill>
                <a:effectLst>
                  <a:outerShdw blurRad="38100" dist="38100" dir="2700000" algn="tl">
                    <a:srgbClr val="C0C0C0"/>
                  </a:outerShdw>
                </a:effectLst>
                <a:latin typeface="Times New Roman" pitchFamily="18" charset="0"/>
                <a:cs typeface="Times New Roman" pitchFamily="18" charset="0"/>
              </a:rPr>
              <a:t>)</a:t>
            </a:r>
            <a:endParaRPr lang="en-US" sz="11700" b="1" dirty="0">
              <a:solidFill>
                <a:srgbClr val="FF0000"/>
              </a:solidFill>
              <a:effectLst>
                <a:outerShdw blurRad="38100" dist="38100" dir="2700000" algn="tl">
                  <a:srgbClr val="C0C0C0"/>
                </a:outerShdw>
              </a:effectLst>
              <a:latin typeface="Times New Roman" pitchFamily="18" charset="0"/>
              <a:cs typeface="Times New Roman" pitchFamily="18" charset="0"/>
            </a:endParaRPr>
          </a:p>
        </p:txBody>
      </p:sp>
      <p:sp>
        <p:nvSpPr>
          <p:cNvPr id="3" name="Slide Number Placeholder 2"/>
          <p:cNvSpPr>
            <a:spLocks noGrp="1"/>
          </p:cNvSpPr>
          <p:nvPr>
            <p:ph type="sldNum" sz="quarter" idx="12"/>
          </p:nvPr>
        </p:nvSpPr>
        <p:spPr/>
        <p:txBody>
          <a:bodyPr/>
          <a:lstStyle/>
          <a:p>
            <a:pPr>
              <a:defRPr/>
            </a:pPr>
            <a:fld id="{4D44C213-1395-4D9A-82F0-25F6B2E78982}" type="slidenum">
              <a:rPr lang="fa-IR" smtClean="0"/>
              <a:pPr>
                <a:defRPr/>
              </a:pPr>
              <a:t>27</a:t>
            </a:fld>
            <a:endParaRPr lang="fa-IR"/>
          </a:p>
        </p:txBody>
      </p:sp>
    </p:spTree>
    <p:extLst>
      <p:ext uri="{BB962C8B-B14F-4D97-AF65-F5344CB8AC3E}">
        <p14:creationId xmlns:p14="http://schemas.microsoft.com/office/powerpoint/2010/main" val="34509906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Content Placeholder 2"/>
          <p:cNvSpPr>
            <a:spLocks noGrp="1"/>
          </p:cNvSpPr>
          <p:nvPr>
            <p:ph idx="1"/>
          </p:nvPr>
        </p:nvSpPr>
        <p:spPr/>
        <p:txBody>
          <a:bodyPr/>
          <a:lstStyle/>
          <a:p>
            <a:pPr eaLnBrk="1" hangingPunct="1"/>
            <a:endParaRPr lang="fa-IR" dirty="0" smtClean="0"/>
          </a:p>
        </p:txBody>
      </p:sp>
      <p:sp>
        <p:nvSpPr>
          <p:cNvPr id="4" name="Rectangle 2"/>
          <p:cNvSpPr txBox="1">
            <a:spLocks noChangeArrowheads="1"/>
          </p:cNvSpPr>
          <p:nvPr/>
        </p:nvSpPr>
        <p:spPr>
          <a:xfrm>
            <a:off x="1524000" y="481013"/>
            <a:ext cx="8229600" cy="952500"/>
          </a:xfrm>
          <a:prstGeom prst="rect">
            <a:avLst/>
          </a:prstGeom>
        </p:spPr>
        <p:txBody>
          <a:bodyPr rtlCol="1" anchor="ctr"/>
          <a:lstStyle/>
          <a:p>
            <a:pPr>
              <a:defRPr/>
            </a:pPr>
            <a:r>
              <a:rPr lang="fa-IR" sz="6600" dirty="0">
                <a:solidFill>
                  <a:srgbClr val="FF0000"/>
                </a:solidFill>
                <a:effectLst>
                  <a:outerShdw blurRad="38100" dist="38100" dir="2700000" algn="tl">
                    <a:srgbClr val="C0C0C0"/>
                  </a:outerShdw>
                </a:effectLst>
                <a:latin typeface="+mj-lt"/>
                <a:ea typeface="+mj-ea"/>
                <a:cs typeface="Nazanin" pitchFamily="2" charset="-78"/>
              </a:rPr>
              <a:t>تعريف</a:t>
            </a:r>
            <a:endParaRPr lang="en-US" sz="6600" dirty="0">
              <a:solidFill>
                <a:srgbClr val="FF0000"/>
              </a:solidFill>
              <a:effectLst>
                <a:outerShdw blurRad="38100" dist="38100" dir="2700000" algn="tl">
                  <a:srgbClr val="C0C0C0"/>
                </a:outerShdw>
              </a:effectLst>
              <a:latin typeface="+mj-lt"/>
              <a:ea typeface="+mj-ea"/>
              <a:cs typeface="Nazanin" pitchFamily="2" charset="-78"/>
            </a:endParaRPr>
          </a:p>
        </p:txBody>
      </p:sp>
      <p:sp>
        <p:nvSpPr>
          <p:cNvPr id="5" name="Rectangle 3"/>
          <p:cNvSpPr txBox="1">
            <a:spLocks noChangeArrowheads="1"/>
          </p:cNvSpPr>
          <p:nvPr/>
        </p:nvSpPr>
        <p:spPr>
          <a:xfrm>
            <a:off x="1992313" y="1800225"/>
            <a:ext cx="8229600" cy="3771900"/>
          </a:xfrm>
          <a:prstGeom prst="rect">
            <a:avLst/>
          </a:prstGeom>
        </p:spPr>
        <p:txBody>
          <a:bodyPr rtlCol="1">
            <a:normAutofit/>
          </a:bodyPr>
          <a:lstStyle/>
          <a:p>
            <a:pPr marL="342900" indent="-342900" algn="ctr">
              <a:spcBef>
                <a:spcPct val="20000"/>
              </a:spcBef>
              <a:defRPr/>
            </a:pPr>
            <a:r>
              <a:rPr lang="fa-IR" sz="4400" b="1" dirty="0">
                <a:effectLst>
                  <a:outerShdw blurRad="38100" dist="38100" dir="2700000" algn="tl">
                    <a:srgbClr val="C0C0C0"/>
                  </a:outerShdw>
                </a:effectLst>
                <a:cs typeface="2  Homa" pitchFamily="2" charset="-78"/>
              </a:rPr>
              <a:t>پايايي به دقت ،اعتمادپذيري ثبات ،يا تکرار پذيری نتايج آزمون اشاره مي کند.</a:t>
            </a:r>
            <a:endParaRPr lang="en-US" sz="4400" b="1" dirty="0">
              <a:effectLst>
                <a:outerShdw blurRad="38100" dist="38100" dir="2700000" algn="tl">
                  <a:srgbClr val="C0C0C0"/>
                </a:outerShdw>
              </a:effectLst>
              <a:cs typeface="2  Homa" pitchFamily="2" charset="-78"/>
            </a:endParaRPr>
          </a:p>
        </p:txBody>
      </p:sp>
      <p:sp>
        <p:nvSpPr>
          <p:cNvPr id="6" name="Slide Number Placeholder 5"/>
          <p:cNvSpPr>
            <a:spLocks noGrp="1"/>
          </p:cNvSpPr>
          <p:nvPr>
            <p:ph type="sldNum" sz="quarter" idx="12"/>
          </p:nvPr>
        </p:nvSpPr>
        <p:spPr/>
        <p:txBody>
          <a:bodyPr/>
          <a:lstStyle/>
          <a:p>
            <a:pPr>
              <a:defRPr/>
            </a:pPr>
            <a:fld id="{4D44C213-1395-4D9A-82F0-25F6B2E78982}" type="slidenum">
              <a:rPr lang="fa-IR" smtClean="0"/>
              <a:pPr>
                <a:defRPr/>
              </a:pPr>
              <a:t>28</a:t>
            </a:fld>
            <a:endParaRPr lang="fa-IR"/>
          </a:p>
        </p:txBody>
      </p:sp>
    </p:spTree>
    <p:extLst>
      <p:ext uri="{BB962C8B-B14F-4D97-AF65-F5344CB8AC3E}">
        <p14:creationId xmlns:p14="http://schemas.microsoft.com/office/powerpoint/2010/main" val="16726877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Content Placeholder 2"/>
          <p:cNvSpPr>
            <a:spLocks noGrp="1"/>
          </p:cNvSpPr>
          <p:nvPr>
            <p:ph idx="1"/>
          </p:nvPr>
        </p:nvSpPr>
        <p:spPr/>
        <p:txBody>
          <a:bodyPr/>
          <a:lstStyle/>
          <a:p>
            <a:pPr eaLnBrk="1" hangingPunct="1"/>
            <a:endParaRPr lang="fa-IR" smtClean="0"/>
          </a:p>
        </p:txBody>
      </p:sp>
      <p:sp>
        <p:nvSpPr>
          <p:cNvPr id="46082" name="Title 1"/>
          <p:cNvSpPr>
            <a:spLocks noGrp="1"/>
          </p:cNvSpPr>
          <p:nvPr>
            <p:ph type="title"/>
          </p:nvPr>
        </p:nvSpPr>
        <p:spPr/>
        <p:txBody>
          <a:bodyPr/>
          <a:lstStyle/>
          <a:p>
            <a:pPr eaLnBrk="1" hangingPunct="1"/>
            <a:endParaRPr lang="fa-IR" smtClean="0"/>
          </a:p>
        </p:txBody>
      </p:sp>
      <p:sp>
        <p:nvSpPr>
          <p:cNvPr id="4" name="Rectangle 3"/>
          <p:cNvSpPr txBox="1">
            <a:spLocks noChangeArrowheads="1"/>
          </p:cNvSpPr>
          <p:nvPr/>
        </p:nvSpPr>
        <p:spPr>
          <a:xfrm>
            <a:off x="1762813" y="285728"/>
            <a:ext cx="9078012" cy="6072230"/>
          </a:xfrm>
          <a:prstGeom prst="rect">
            <a:avLst/>
          </a:prstGeom>
          <a:gradFill>
            <a:gsLst>
              <a:gs pos="0">
                <a:schemeClr val="bg2">
                  <a:tint val="83000"/>
                  <a:shade val="97000"/>
                  <a:satMod val="230000"/>
                </a:schemeClr>
              </a:gs>
              <a:gs pos="100000">
                <a:schemeClr val="bg2">
                  <a:shade val="35000"/>
                  <a:satMod val="250000"/>
                </a:schemeClr>
              </a:gs>
            </a:gsLst>
            <a:path path="circle">
              <a:fillToRect l="15000" t="50000" r="85000" b="60000"/>
            </a:path>
          </a:gradFill>
          <a:ln>
            <a:solidFill>
              <a:schemeClr val="bg1"/>
            </a:solidFill>
          </a:ln>
          <a:extLst/>
        </p:spPr>
        <p:txBody>
          <a:bodyPr rtlCol="1">
            <a:noAutofit/>
          </a:bodyPr>
          <a:lstStyle/>
          <a:p>
            <a:pPr marL="342900" indent="-342900">
              <a:lnSpc>
                <a:spcPct val="200000"/>
              </a:lnSpc>
              <a:spcBef>
                <a:spcPct val="20000"/>
              </a:spcBef>
              <a:defRPr/>
            </a:pPr>
            <a:r>
              <a:rPr lang="fa-IR" sz="2800" b="1" dirty="0"/>
              <a:t>رابطه بين روايي و پايايي ازاين قرار است که يک آزمون بايد پايا باشد تا بتواند روا باشد.</a:t>
            </a:r>
          </a:p>
          <a:p>
            <a:pPr marL="342900" indent="-342900">
              <a:lnSpc>
                <a:spcPct val="200000"/>
              </a:lnSpc>
              <a:spcBef>
                <a:spcPct val="20000"/>
              </a:spcBef>
              <a:defRPr/>
            </a:pPr>
            <a:r>
              <a:rPr lang="fa-IR" sz="2800" b="1" dirty="0"/>
              <a:t>اگر آزموني در هر بار اجرا برروي تعدادي آزمون شونده نتايج مختلفي به دست دهد ، آن آزمون يک آزمون پايا نخواهد بود و در واقع هيچ چيز را به درستي اندازه نخواهد گرفت و اگر يک آزمون چيزي را به درستي اندازه گيري نکند، هيچ اطلاع مفيدي به ما نخواهد داد.</a:t>
            </a:r>
          </a:p>
          <a:p>
            <a:pPr marL="342900" indent="-342900">
              <a:lnSpc>
                <a:spcPct val="90000"/>
              </a:lnSpc>
              <a:spcBef>
                <a:spcPct val="20000"/>
              </a:spcBef>
              <a:defRPr/>
            </a:pPr>
            <a:endParaRPr lang="fa-IR" sz="2800" b="1" dirty="0"/>
          </a:p>
        </p:txBody>
      </p:sp>
      <p:sp>
        <p:nvSpPr>
          <p:cNvPr id="5" name="Slide Number Placeholder 4"/>
          <p:cNvSpPr>
            <a:spLocks noGrp="1"/>
          </p:cNvSpPr>
          <p:nvPr>
            <p:ph type="sldNum" sz="quarter" idx="12"/>
          </p:nvPr>
        </p:nvSpPr>
        <p:spPr/>
        <p:txBody>
          <a:bodyPr/>
          <a:lstStyle/>
          <a:p>
            <a:pPr>
              <a:defRPr/>
            </a:pPr>
            <a:fld id="{4D44C213-1395-4D9A-82F0-25F6B2E78982}" type="slidenum">
              <a:rPr lang="fa-IR" smtClean="0"/>
              <a:pPr>
                <a:defRPr/>
              </a:pPr>
              <a:t>29</a:t>
            </a:fld>
            <a:endParaRPr lang="fa-IR"/>
          </a:p>
        </p:txBody>
      </p:sp>
      <p:sp>
        <p:nvSpPr>
          <p:cNvPr id="6" name="Footer Placeholder 5"/>
          <p:cNvSpPr>
            <a:spLocks noGrp="1"/>
          </p:cNvSpPr>
          <p:nvPr>
            <p:ph type="ftr" sz="quarter" idx="11"/>
          </p:nvPr>
        </p:nvSpPr>
        <p:spPr/>
        <p:txBody>
          <a:bodyPr/>
          <a:lstStyle/>
          <a:p>
            <a:pPr>
              <a:defRPr/>
            </a:pPr>
            <a:r>
              <a:rPr lang="en-US" smtClean="0"/>
              <a:t>By: Dr K . Mirzae</a:t>
            </a:r>
            <a:endParaRPr lang="fa-IR"/>
          </a:p>
        </p:txBody>
      </p:sp>
    </p:spTree>
    <p:extLst>
      <p:ext uri="{BB962C8B-B14F-4D97-AF65-F5344CB8AC3E}">
        <p14:creationId xmlns:p14="http://schemas.microsoft.com/office/powerpoint/2010/main" val="2052808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نمره گذاری</a:t>
            </a:r>
            <a:endParaRPr lang="fa-IR" dirty="0">
              <a:solidFill>
                <a:srgbClr val="FF0000"/>
              </a:solidFill>
              <a:cs typeface="B Nazanin" panose="00000400000000000000" pitchFamily="2" charset="-78"/>
            </a:endParaRP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marL="0" indent="0">
                  <a:buNone/>
                </a:pPr>
                <a:r>
                  <a:rPr lang="fa-IR" dirty="0" smtClean="0">
                    <a:cs typeface="B Nazanin" panose="00000400000000000000" pitchFamily="2" charset="-78"/>
                  </a:rPr>
                  <a:t>بعد از انجام آزمون تصحیح برگه های آزمون  نمره گذاری انها انجام می شود</a:t>
                </a:r>
              </a:p>
              <a:p>
                <a:endParaRPr lang="fa-IR" dirty="0">
                  <a:cs typeface="B Nazanin" panose="00000400000000000000" pitchFamily="2" charset="-78"/>
                </a:endParaRPr>
              </a:p>
              <a:p>
                <a:r>
                  <a:rPr lang="fa-IR" dirty="0" smtClean="0">
                    <a:cs typeface="B Nazanin" panose="00000400000000000000" pitchFamily="2" charset="-78"/>
                  </a:rPr>
                  <a:t>الف: احتساب کلیه پاسخ های درست بدون کسر نمره برای حدس زدن</a:t>
                </a:r>
              </a:p>
              <a:p>
                <a:endParaRPr lang="fa-IR" dirty="0">
                  <a:cs typeface="B Nazanin" panose="00000400000000000000" pitchFamily="2" charset="-78"/>
                </a:endParaRPr>
              </a:p>
              <a:p>
                <a:r>
                  <a:rPr lang="fa-IR" dirty="0" smtClean="0">
                    <a:solidFill>
                      <a:srgbClr val="FF0000"/>
                    </a:solidFill>
                    <a:cs typeface="B Nazanin" panose="00000400000000000000" pitchFamily="2" charset="-78"/>
                  </a:rPr>
                  <a:t>ب: کسر مقداری از نمره برای جبران حدس زدن</a:t>
                </a:r>
              </a:p>
              <a:p>
                <a:pPr marL="0" indent="0" algn="l">
                  <a:buNone/>
                </a:pPr>
                <a14:m>
                  <m:oMathPara xmlns:m="http://schemas.openxmlformats.org/officeDocument/2006/math">
                    <m:oMathParaPr>
                      <m:jc m:val="center"/>
                    </m:oMathParaPr>
                    <m:oMath xmlns:m="http://schemas.openxmlformats.org/officeDocument/2006/math">
                      <m:r>
                        <a:rPr lang="en-US" i="1">
                          <a:latin typeface="Cambria Math" panose="02040503050406030204" pitchFamily="18" charset="0"/>
                        </a:rPr>
                        <m:t> </m:t>
                      </m:r>
                      <m:r>
                        <a:rPr lang="en-US" b="0" i="1" smtClean="0">
                          <a:latin typeface="Cambria Math" panose="02040503050406030204" pitchFamily="18" charset="0"/>
                        </a:rPr>
                        <m:t> </m:t>
                      </m:r>
                    </m:oMath>
                  </m:oMathPara>
                </a14:m>
                <a:endParaRPr lang="fa-IR" b="0" i="1" dirty="0" smtClean="0">
                  <a:latin typeface="Cambria Math" panose="02040503050406030204" pitchFamily="18" charset="0"/>
                  <a:cs typeface="B Nazanin" panose="00000400000000000000" pitchFamily="2" charset="-78"/>
                </a:endParaRPr>
              </a:p>
              <a:p>
                <a:pPr marL="0" indent="0" algn="l">
                  <a:buNone/>
                </a:pPr>
                <a14:m>
                  <m:oMathPara xmlns:m="http://schemas.openxmlformats.org/officeDocument/2006/math">
                    <m:oMathParaPr>
                      <m:jc m:val="center"/>
                    </m:oMathParaPr>
                    <m:oMath xmlns:m="http://schemas.openxmlformats.org/officeDocument/2006/math">
                      <m:r>
                        <a:rPr lang="en-US" i="1">
                          <a:latin typeface="Cambria Math" panose="02040503050406030204" pitchFamily="18" charset="0"/>
                        </a:rPr>
                        <m:t>𝐹𝑖𝑛𝑎𝑙</m:t>
                      </m:r>
                      <m:r>
                        <a:rPr lang="en-US" i="1">
                          <a:latin typeface="Cambria Math" panose="02040503050406030204" pitchFamily="18" charset="0"/>
                        </a:rPr>
                        <m:t> </m:t>
                      </m:r>
                      <m:r>
                        <a:rPr lang="en-US" i="1">
                          <a:latin typeface="Cambria Math" panose="02040503050406030204" pitchFamily="18" charset="0"/>
                        </a:rPr>
                        <m:t>𝑆𝑐𝑜𝑟𝑒</m:t>
                      </m:r>
                      <m:r>
                        <a:rPr lang="en-US" i="1">
                          <a:latin typeface="Cambria Math" panose="02040503050406030204" pitchFamily="18" charset="0"/>
                        </a:rPr>
                        <m:t>=</m:t>
                      </m:r>
                      <m:r>
                        <a:rPr lang="en-US" i="1">
                          <a:latin typeface="Cambria Math" panose="02040503050406030204" pitchFamily="18" charset="0"/>
                        </a:rPr>
                        <m:t>𝑅</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𝑊</m:t>
                          </m:r>
                        </m:num>
                        <m:den>
                          <m:r>
                            <a:rPr lang="en-US" i="1">
                              <a:latin typeface="Cambria Math" panose="02040503050406030204" pitchFamily="18" charset="0"/>
                            </a:rPr>
                            <m:t>𝑁</m:t>
                          </m:r>
                          <m:r>
                            <a:rPr lang="en-US" i="1">
                              <a:latin typeface="Cambria Math" panose="02040503050406030204" pitchFamily="18" charset="0"/>
                            </a:rPr>
                            <m:t>−</m:t>
                          </m:r>
                          <m:r>
                            <a:rPr lang="en-US" i="1">
                              <a:latin typeface="Cambria Math" panose="02040503050406030204" pitchFamily="18" charset="0"/>
                            </a:rPr>
                            <m:t>1</m:t>
                          </m:r>
                        </m:den>
                      </m:f>
                    </m:oMath>
                  </m:oMathPara>
                </a14:m>
                <a:endParaRPr lang="en-US" dirty="0" smtClean="0">
                  <a:cs typeface="B Nazanin" panose="00000400000000000000" pitchFamily="2" charset="-78"/>
                </a:endParaRPr>
              </a:p>
              <a:p>
                <a:pPr marL="0" indent="0">
                  <a:buNone/>
                </a:pPr>
                <a:r>
                  <a:rPr lang="fa-IR" dirty="0" smtClean="0">
                    <a:solidFill>
                      <a:srgbClr val="FF0000"/>
                    </a:solidFill>
                    <a:cs typeface="B Nazanin" panose="00000400000000000000" pitchFamily="2" charset="-78"/>
                  </a:rPr>
                  <a:t>تعداد پاسخ های درست:</a:t>
                </a:r>
                <a:r>
                  <a:rPr lang="en-US" dirty="0" smtClean="0">
                    <a:solidFill>
                      <a:srgbClr val="FF0000"/>
                    </a:solidFill>
                    <a:cs typeface="B Nazanin" panose="00000400000000000000" pitchFamily="2" charset="-78"/>
                  </a:rPr>
                  <a:t>R</a:t>
                </a:r>
                <a:r>
                  <a:rPr lang="fa-IR" dirty="0" smtClean="0">
                    <a:solidFill>
                      <a:srgbClr val="FF0000"/>
                    </a:solidFill>
                    <a:cs typeface="B Nazanin" panose="00000400000000000000" pitchFamily="2" charset="-78"/>
                  </a:rPr>
                  <a:t>    تعداد پاسخ های غلط: </a:t>
                </a:r>
                <a:r>
                  <a:rPr lang="en-US" dirty="0" smtClean="0">
                    <a:solidFill>
                      <a:srgbClr val="FF0000"/>
                    </a:solidFill>
                    <a:cs typeface="B Nazanin" panose="00000400000000000000" pitchFamily="2" charset="-78"/>
                  </a:rPr>
                  <a:t>W</a:t>
                </a:r>
                <a:r>
                  <a:rPr lang="fa-IR" dirty="0" smtClean="0">
                    <a:solidFill>
                      <a:srgbClr val="FF0000"/>
                    </a:solidFill>
                    <a:cs typeface="B Nazanin" panose="00000400000000000000" pitchFamily="2" charset="-78"/>
                  </a:rPr>
                  <a:t>  تعداد گزینه های هر سوال: </a:t>
                </a:r>
                <a:r>
                  <a:rPr lang="en-US" dirty="0" smtClean="0">
                    <a:solidFill>
                      <a:srgbClr val="FF0000"/>
                    </a:solidFill>
                    <a:cs typeface="B Nazanin" panose="00000400000000000000" pitchFamily="2" charset="-78"/>
                  </a:rPr>
                  <a:t>N</a:t>
                </a:r>
                <a:endParaRPr lang="en-US" dirty="0">
                  <a:solidFill>
                    <a:srgbClr val="FF0000"/>
                  </a:solidFill>
                  <a:cs typeface="B Nazanin" panose="00000400000000000000" pitchFamily="2" charset="-78"/>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t="-2101" r="-1159"/>
                </a:stretch>
              </a:blipFill>
            </p:spPr>
            <p:txBody>
              <a:bodyPr/>
              <a:lstStyle/>
              <a:p>
                <a:r>
                  <a:rPr lang="fa-IR">
                    <a:noFill/>
                  </a:rPr>
                  <a:t> </a:t>
                </a:r>
              </a:p>
            </p:txBody>
          </p:sp>
        </mc:Fallback>
      </mc:AlternateContent>
    </p:spTree>
    <p:extLst>
      <p:ext uri="{BB962C8B-B14F-4D97-AF65-F5344CB8AC3E}">
        <p14:creationId xmlns:p14="http://schemas.microsoft.com/office/powerpoint/2010/main" val="38706110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p:txBody>
          <a:bodyPr rtlCol="1">
            <a:normAutofit/>
          </a:bodyPr>
          <a:lstStyle/>
          <a:p>
            <a:pPr algn="ctr">
              <a:buNone/>
              <a:defRPr/>
            </a:pPr>
            <a:r>
              <a:rPr lang="fa-IR" sz="5400" b="1" dirty="0">
                <a:effectLst>
                  <a:outerShdw blurRad="38100" dist="38100" dir="2700000" algn="tl">
                    <a:srgbClr val="C0C0C0"/>
                  </a:outerShdw>
                </a:effectLst>
                <a:cs typeface="2  Homa" pitchFamily="2" charset="-78"/>
              </a:rPr>
              <a:t>پايايي شرط روايي است </a:t>
            </a:r>
            <a:r>
              <a:rPr lang="fa-IR" sz="5400" b="1" dirty="0">
                <a:solidFill>
                  <a:srgbClr val="FF3300"/>
                </a:solidFill>
                <a:effectLst>
                  <a:outerShdw blurRad="38100" dist="38100" dir="2700000" algn="tl">
                    <a:srgbClr val="C0C0C0"/>
                  </a:outerShdw>
                </a:effectLst>
                <a:cs typeface="2  Homa" pitchFamily="2" charset="-78"/>
              </a:rPr>
              <a:t>اما</a:t>
            </a:r>
            <a:r>
              <a:rPr lang="fa-IR" sz="5400" b="1" dirty="0">
                <a:effectLst>
                  <a:outerShdw blurRad="38100" dist="38100" dir="2700000" algn="tl">
                    <a:srgbClr val="C0C0C0"/>
                  </a:outerShdw>
                </a:effectLst>
                <a:cs typeface="2  Homa" pitchFamily="2" charset="-78"/>
              </a:rPr>
              <a:t> روايي براي پايايي ضروري نيست.</a:t>
            </a:r>
            <a:endParaRPr lang="en-US" sz="5400" b="1" dirty="0">
              <a:effectLst>
                <a:outerShdw blurRad="38100" dist="38100" dir="2700000" algn="tl">
                  <a:srgbClr val="C0C0C0"/>
                </a:outerShdw>
              </a:effectLst>
              <a:cs typeface="2  Homa" pitchFamily="2" charset="-78"/>
            </a:endParaRPr>
          </a:p>
        </p:txBody>
      </p:sp>
      <p:sp>
        <p:nvSpPr>
          <p:cNvPr id="3" name="Slide Number Placeholder 2"/>
          <p:cNvSpPr>
            <a:spLocks noGrp="1"/>
          </p:cNvSpPr>
          <p:nvPr>
            <p:ph type="sldNum" sz="quarter" idx="12"/>
          </p:nvPr>
        </p:nvSpPr>
        <p:spPr/>
        <p:txBody>
          <a:bodyPr/>
          <a:lstStyle/>
          <a:p>
            <a:pPr>
              <a:defRPr/>
            </a:pPr>
            <a:fld id="{4D44C213-1395-4D9A-82F0-25F6B2E78982}" type="slidenum">
              <a:rPr lang="fa-IR" smtClean="0"/>
              <a:pPr>
                <a:defRPr/>
              </a:pPr>
              <a:t>30</a:t>
            </a:fld>
            <a:endParaRPr lang="fa-IR"/>
          </a:p>
        </p:txBody>
      </p:sp>
    </p:spTree>
    <p:extLst>
      <p:ext uri="{BB962C8B-B14F-4D97-AF65-F5344CB8AC3E}">
        <p14:creationId xmlns:p14="http://schemas.microsoft.com/office/powerpoint/2010/main" val="4409746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2452689" y="1785927"/>
            <a:ext cx="8765208" cy="3571887"/>
          </a:xfrm>
        </p:spPr>
        <p:txBody>
          <a:bodyPr rtlCol="1">
            <a:noAutofit/>
          </a:bodyPr>
          <a:lstStyle/>
          <a:p>
            <a:pPr>
              <a:lnSpc>
                <a:spcPct val="150000"/>
              </a:lnSpc>
              <a:defRPr/>
            </a:pPr>
            <a:r>
              <a:rPr lang="fa-IR" sz="2400" b="1" dirty="0"/>
              <a:t>براي تعيين پايايي آزمون هاي </a:t>
            </a:r>
            <a:r>
              <a:rPr lang="fa-IR" sz="2400" b="1" dirty="0">
                <a:solidFill>
                  <a:srgbClr val="FF0000"/>
                </a:solidFill>
              </a:rPr>
              <a:t>تشريحي</a:t>
            </a:r>
            <a:r>
              <a:rPr lang="fa-IR" sz="2400" b="1" dirty="0"/>
              <a:t> يا به طور کلي آزمون هاي </a:t>
            </a:r>
            <a:r>
              <a:rPr lang="fa-IR" sz="2400" b="1" dirty="0">
                <a:solidFill>
                  <a:srgbClr val="FF0000"/>
                </a:solidFill>
              </a:rPr>
              <a:t>غير عيني</a:t>
            </a:r>
            <a:r>
              <a:rPr lang="fa-IR" sz="2400" b="1" dirty="0"/>
              <a:t> که </a:t>
            </a:r>
            <a:r>
              <a:rPr lang="fa-IR" sz="2400" b="1" dirty="0">
                <a:solidFill>
                  <a:srgbClr val="FF0000"/>
                </a:solidFill>
              </a:rPr>
              <a:t>نمرات آنها تحت تاثير قضاوت</a:t>
            </a:r>
            <a:r>
              <a:rPr lang="fa-IR" sz="2400" b="1" dirty="0"/>
              <a:t> </a:t>
            </a:r>
            <a:r>
              <a:rPr lang="fa-IR" sz="2400" b="1" dirty="0">
                <a:solidFill>
                  <a:srgbClr val="FF0000"/>
                </a:solidFill>
              </a:rPr>
              <a:t>مصححان</a:t>
            </a:r>
            <a:r>
              <a:rPr lang="fa-IR" sz="2400" b="1" dirty="0"/>
              <a:t> قرار مي گيرد،بايد از </a:t>
            </a:r>
            <a:r>
              <a:rPr lang="fa-IR" sz="2400" b="1" dirty="0">
                <a:solidFill>
                  <a:srgbClr val="FF0000"/>
                </a:solidFill>
              </a:rPr>
              <a:t>دو يا چند مصحح</a:t>
            </a:r>
            <a:r>
              <a:rPr lang="fa-IR" sz="2400" b="1" dirty="0"/>
              <a:t> که مستقلا پاسخ هاي آزمون شوندگان راتصحيح مي کنند، استفاده کرد </a:t>
            </a:r>
          </a:p>
          <a:p>
            <a:pPr>
              <a:lnSpc>
                <a:spcPct val="150000"/>
              </a:lnSpc>
              <a:defRPr/>
            </a:pPr>
            <a:r>
              <a:rPr lang="fa-IR" sz="2400" b="1" dirty="0"/>
              <a:t>همبستگي بين نمرات مصححان مختلف </a:t>
            </a:r>
            <a:r>
              <a:rPr lang="fa-IR" sz="2400" b="1" dirty="0">
                <a:solidFill>
                  <a:srgbClr val="FF0000"/>
                </a:solidFill>
              </a:rPr>
              <a:t>شاخص پايايي مصححان</a:t>
            </a:r>
            <a:r>
              <a:rPr lang="fa-IR" sz="2400" b="1" dirty="0"/>
              <a:t> به حساب مي آيد</a:t>
            </a:r>
            <a:r>
              <a:rPr lang="fa-IR" sz="2400" b="1" dirty="0">
                <a:solidFill>
                  <a:srgbClr val="FF0000"/>
                </a:solidFill>
              </a:rPr>
              <a:t>.( میزان توافق نظر مصححان )</a:t>
            </a:r>
          </a:p>
          <a:p>
            <a:pPr>
              <a:lnSpc>
                <a:spcPct val="150000"/>
              </a:lnSpc>
              <a:defRPr/>
            </a:pPr>
            <a:r>
              <a:rPr lang="fa-IR" sz="2400" b="1" dirty="0">
                <a:solidFill>
                  <a:srgbClr val="FF0000"/>
                </a:solidFill>
              </a:rPr>
              <a:t>نکته :</a:t>
            </a:r>
            <a:r>
              <a:rPr lang="fa-IR" sz="2400" b="1" dirty="0"/>
              <a:t> این پایایی مربوط به تصحیح کنندگان برگه های امتحانی است و نباید آن را با پایایی آزمون مربوط به سئوالهای خود آزمون است اشتباه گرفت </a:t>
            </a:r>
            <a:endParaRPr lang="en-US" sz="2400" b="1" dirty="0"/>
          </a:p>
        </p:txBody>
      </p:sp>
      <p:sp>
        <p:nvSpPr>
          <p:cNvPr id="20482" name="Rectangle 2"/>
          <p:cNvSpPr>
            <a:spLocks noGrp="1" noChangeArrowheads="1"/>
          </p:cNvSpPr>
          <p:nvPr>
            <p:ph type="title"/>
          </p:nvPr>
        </p:nvSpPr>
        <p:spPr/>
        <p:txBody>
          <a:bodyPr rtlCol="1">
            <a:normAutofit/>
          </a:bodyPr>
          <a:lstStyle/>
          <a:p>
            <a:pPr algn="ctr">
              <a:defRPr/>
            </a:pPr>
            <a:r>
              <a:rPr lang="fa-IR" b="1" dirty="0" smtClean="0">
                <a:solidFill>
                  <a:srgbClr val="FF0000"/>
                </a:solidFill>
                <a:effectLst>
                  <a:outerShdw blurRad="38100" dist="38100" dir="2700000" algn="tl">
                    <a:srgbClr val="C0C0C0"/>
                  </a:outerShdw>
                </a:effectLst>
                <a:cs typeface="Nazanin" pitchFamily="2" charset="-78"/>
              </a:rPr>
              <a:t>1</a:t>
            </a:r>
            <a:r>
              <a:rPr lang="fa-IR" b="1" dirty="0" smtClean="0">
                <a:effectLst>
                  <a:outerShdw blurRad="38100" dist="38100" dir="2700000" algn="tl">
                    <a:srgbClr val="C0C0C0"/>
                  </a:outerShdw>
                </a:effectLst>
                <a:cs typeface="Nazanin" pitchFamily="2" charset="-78"/>
              </a:rPr>
              <a:t> </a:t>
            </a:r>
            <a:r>
              <a:rPr lang="fa-IR" b="1" dirty="0" smtClean="0">
                <a:solidFill>
                  <a:srgbClr val="FF0000"/>
                </a:solidFill>
                <a:effectLst>
                  <a:outerShdw blurRad="38100" dist="38100" dir="2700000" algn="tl">
                    <a:srgbClr val="C0C0C0"/>
                  </a:outerShdw>
                </a:effectLst>
                <a:cs typeface="Nazanin" pitchFamily="2" charset="-78"/>
              </a:rPr>
              <a:t>- شاخص پايايي مصححان</a:t>
            </a:r>
            <a:br>
              <a:rPr lang="fa-IR" b="1" dirty="0" smtClean="0">
                <a:solidFill>
                  <a:srgbClr val="FF0000"/>
                </a:solidFill>
                <a:effectLst>
                  <a:outerShdw blurRad="38100" dist="38100" dir="2700000" algn="tl">
                    <a:srgbClr val="C0C0C0"/>
                  </a:outerShdw>
                </a:effectLst>
                <a:cs typeface="Nazanin" pitchFamily="2" charset="-78"/>
              </a:rPr>
            </a:br>
            <a:r>
              <a:rPr lang="en-US" b="1" dirty="0" smtClean="0">
                <a:solidFill>
                  <a:srgbClr val="FF0000"/>
                </a:solidFill>
                <a:effectLst>
                  <a:outerShdw blurRad="38100" dist="38100" dir="2700000" algn="tl">
                    <a:srgbClr val="C0C0C0"/>
                  </a:outerShdw>
                </a:effectLst>
                <a:latin typeface="Times New Roman" pitchFamily="18" charset="0"/>
                <a:cs typeface="Times New Roman" pitchFamily="18" charset="0"/>
              </a:rPr>
              <a:t>(Examiners reliability)</a:t>
            </a: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31</a:t>
            </a:fld>
            <a:endParaRPr lang="fa-IR"/>
          </a:p>
        </p:txBody>
      </p:sp>
    </p:spTree>
    <p:extLst>
      <p:ext uri="{BB962C8B-B14F-4D97-AF65-F5344CB8AC3E}">
        <p14:creationId xmlns:p14="http://schemas.microsoft.com/office/powerpoint/2010/main" val="32060855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p:txBody>
          <a:bodyPr rtlCol="1">
            <a:normAutofit/>
          </a:bodyPr>
          <a:lstStyle/>
          <a:p>
            <a:pPr>
              <a:buNone/>
              <a:defRPr/>
            </a:pPr>
            <a:r>
              <a:rPr lang="fa-IR" b="1" dirty="0">
                <a:solidFill>
                  <a:srgbClr val="FF0000"/>
                </a:solidFill>
              </a:rPr>
              <a:t>دو آزمون</a:t>
            </a:r>
            <a:r>
              <a:rPr lang="fa-IR" b="1" dirty="0"/>
              <a:t> موازي يا </a:t>
            </a:r>
            <a:r>
              <a:rPr lang="fa-IR" b="1" dirty="0">
                <a:solidFill>
                  <a:srgbClr val="FF0000"/>
                </a:solidFill>
              </a:rPr>
              <a:t>معادل</a:t>
            </a:r>
            <a:r>
              <a:rPr lang="fa-IR" b="1" dirty="0"/>
              <a:t> براي </a:t>
            </a:r>
            <a:r>
              <a:rPr lang="fa-IR" b="1" dirty="0">
                <a:solidFill>
                  <a:srgbClr val="FF0000"/>
                </a:solidFill>
              </a:rPr>
              <a:t>يک</a:t>
            </a:r>
            <a:r>
              <a:rPr lang="fa-IR" b="1" dirty="0"/>
              <a:t> </a:t>
            </a:r>
            <a:r>
              <a:rPr lang="fa-IR" b="1" dirty="0">
                <a:solidFill>
                  <a:srgbClr val="FF0000"/>
                </a:solidFill>
              </a:rPr>
              <a:t>مطلب</a:t>
            </a:r>
            <a:r>
              <a:rPr lang="fa-IR" b="1" dirty="0"/>
              <a:t> يا موضوع تهيه مي کنند </a:t>
            </a:r>
          </a:p>
          <a:p>
            <a:pPr>
              <a:buNone/>
              <a:defRPr/>
            </a:pPr>
            <a:r>
              <a:rPr lang="fa-IR" b="1" dirty="0"/>
              <a:t>و آنها رادر فاصله زماني کوتاهي به يک گروه واحد از آزمون شوندگان مي دهند.</a:t>
            </a:r>
          </a:p>
          <a:p>
            <a:pPr>
              <a:buNone/>
              <a:defRPr/>
            </a:pPr>
            <a:endParaRPr lang="fa-IR" b="1" dirty="0"/>
          </a:p>
          <a:p>
            <a:pPr>
              <a:buNone/>
              <a:defRPr/>
            </a:pPr>
            <a:r>
              <a:rPr lang="fa-IR" b="1" dirty="0"/>
              <a:t>دو فرم یک آزمون در صورتی هم ارز یا معادلند که :</a:t>
            </a:r>
          </a:p>
          <a:p>
            <a:pPr>
              <a:defRPr/>
            </a:pPr>
            <a:r>
              <a:rPr lang="fa-IR" b="1" dirty="0"/>
              <a:t>میانگین و واریانس آنها با هم برابر باشد</a:t>
            </a:r>
          </a:p>
          <a:p>
            <a:pPr>
              <a:defRPr/>
            </a:pPr>
            <a:r>
              <a:rPr lang="fa-IR" b="1" dirty="0">
                <a:solidFill>
                  <a:srgbClr val="FF0000"/>
                </a:solidFill>
              </a:rPr>
              <a:t>ضریب همبستگی بین نمرات حاصل از اجرای این دو فرم آزمون ، ضریب پایایی آن آزمون به حساب می آید </a:t>
            </a:r>
          </a:p>
          <a:p>
            <a:pPr>
              <a:buNone/>
              <a:defRPr/>
            </a:pPr>
            <a:endParaRPr lang="fa-IR" b="1" dirty="0">
              <a:effectLst>
                <a:outerShdw blurRad="38100" dist="38100" dir="2700000" algn="tl">
                  <a:srgbClr val="C0C0C0"/>
                </a:outerShdw>
              </a:effectLst>
              <a:cs typeface="Nazanin" pitchFamily="2" charset="-78"/>
            </a:endParaRPr>
          </a:p>
          <a:p>
            <a:pPr>
              <a:buNone/>
              <a:defRPr/>
            </a:pPr>
            <a:endParaRPr lang="en-US" b="1" dirty="0">
              <a:effectLst>
                <a:outerShdw blurRad="38100" dist="38100" dir="2700000" algn="tl">
                  <a:srgbClr val="C0C0C0"/>
                </a:outerShdw>
              </a:effectLst>
              <a:cs typeface="Nazanin" pitchFamily="2" charset="-78"/>
            </a:endParaRPr>
          </a:p>
        </p:txBody>
      </p:sp>
      <p:sp>
        <p:nvSpPr>
          <p:cNvPr id="22530" name="Rectangle 2"/>
          <p:cNvSpPr>
            <a:spLocks noGrp="1" noChangeArrowheads="1"/>
          </p:cNvSpPr>
          <p:nvPr>
            <p:ph type="title"/>
          </p:nvPr>
        </p:nvSpPr>
        <p:spPr/>
        <p:txBody>
          <a:bodyPr rtlCol="1">
            <a:normAutofit/>
          </a:bodyPr>
          <a:lstStyle/>
          <a:p>
            <a:pPr algn="ctr">
              <a:defRPr/>
            </a:pPr>
            <a:r>
              <a:rPr lang="fa-IR" b="1" dirty="0" smtClean="0">
                <a:solidFill>
                  <a:srgbClr val="FF0000"/>
                </a:solidFill>
                <a:effectLst>
                  <a:outerShdw blurRad="38100" dist="38100" dir="2700000" algn="tl">
                    <a:srgbClr val="C0C0C0"/>
                  </a:outerShdw>
                </a:effectLst>
                <a:cs typeface="Nazanin" pitchFamily="2" charset="-78"/>
              </a:rPr>
              <a:t>3- فرم هاي موازي يا هم ارز</a:t>
            </a:r>
            <a:endParaRPr lang="en-US" b="1" dirty="0" smtClean="0">
              <a:solidFill>
                <a:srgbClr val="FF0000"/>
              </a:solidFill>
              <a:effectLst>
                <a:outerShdw blurRad="38100" dist="38100" dir="2700000" algn="tl">
                  <a:srgbClr val="C0C0C0"/>
                </a:outerShdw>
              </a:effectLst>
              <a:cs typeface="Nazanin" pitchFamily="2" charset="-78"/>
            </a:endParaRP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32</a:t>
            </a:fld>
            <a:endParaRPr lang="fa-IR"/>
          </a:p>
        </p:txBody>
      </p:sp>
      <p:sp>
        <p:nvSpPr>
          <p:cNvPr id="5" name="Footer Placeholder 4"/>
          <p:cNvSpPr>
            <a:spLocks noGrp="1"/>
          </p:cNvSpPr>
          <p:nvPr>
            <p:ph type="ftr" sz="quarter" idx="11"/>
          </p:nvPr>
        </p:nvSpPr>
        <p:spPr/>
        <p:txBody>
          <a:bodyPr/>
          <a:lstStyle/>
          <a:p>
            <a:pPr>
              <a:defRPr/>
            </a:pPr>
            <a:r>
              <a:rPr lang="en-US" smtClean="0"/>
              <a:t>By: Dr K . Mirzae</a:t>
            </a:r>
            <a:endParaRPr lang="fa-IR"/>
          </a:p>
        </p:txBody>
      </p:sp>
    </p:spTree>
    <p:extLst>
      <p:ext uri="{BB962C8B-B14F-4D97-AF65-F5344CB8AC3E}">
        <p14:creationId xmlns:p14="http://schemas.microsoft.com/office/powerpoint/2010/main" val="34571222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p:txBody>
          <a:bodyPr/>
          <a:lstStyle/>
          <a:p>
            <a:pPr eaLnBrk="1" hangingPunct="1">
              <a:buFontTx/>
              <a:buNone/>
            </a:pPr>
            <a:r>
              <a:rPr lang="fa-IR" smtClean="0"/>
              <a:t>                    </a:t>
            </a:r>
            <a:endParaRPr lang="en-US" smtClean="0">
              <a:cs typeface="Arial" pitchFamily="34" charset="0"/>
            </a:endParaRPr>
          </a:p>
        </p:txBody>
      </p:sp>
      <p:sp>
        <p:nvSpPr>
          <p:cNvPr id="38914" name="Rectangle 2"/>
          <p:cNvSpPr>
            <a:spLocks noGrp="1" noChangeArrowheads="1"/>
          </p:cNvSpPr>
          <p:nvPr>
            <p:ph type="title"/>
          </p:nvPr>
        </p:nvSpPr>
        <p:spPr/>
        <p:txBody>
          <a:bodyPr rtlCol="1">
            <a:normAutofit/>
          </a:bodyPr>
          <a:lstStyle/>
          <a:p>
            <a:pPr algn="ctr">
              <a:defRPr/>
            </a:pPr>
            <a:r>
              <a:rPr lang="fa-IR" sz="6600" b="1" dirty="0">
                <a:solidFill>
                  <a:srgbClr val="FF0000"/>
                </a:solidFill>
                <a:effectLst>
                  <a:outerShdw blurRad="38100" dist="38100" dir="2700000" algn="tl">
                    <a:srgbClr val="C0C0C0"/>
                  </a:outerShdw>
                </a:effectLst>
                <a:cs typeface="Nazanin" pitchFamily="2" charset="-78"/>
              </a:rPr>
              <a:t>عوامل مؤثر برپايايي آزمون</a:t>
            </a:r>
            <a:endParaRPr lang="en-US" sz="6600" b="1" dirty="0">
              <a:solidFill>
                <a:srgbClr val="FF0000"/>
              </a:solidFill>
              <a:effectLst>
                <a:outerShdw blurRad="38100" dist="38100" dir="2700000" algn="tl">
                  <a:srgbClr val="C0C0C0"/>
                </a:outerShdw>
              </a:effectLst>
              <a:cs typeface="Nazanin" pitchFamily="2" charset="-78"/>
            </a:endParaRPr>
          </a:p>
        </p:txBody>
      </p:sp>
      <p:sp>
        <p:nvSpPr>
          <p:cNvPr id="58372" name="Text Box 5"/>
          <p:cNvSpPr txBox="1">
            <a:spLocks noChangeArrowheads="1"/>
          </p:cNvSpPr>
          <p:nvPr/>
        </p:nvSpPr>
        <p:spPr bwMode="auto">
          <a:xfrm>
            <a:off x="2063750" y="2478088"/>
            <a:ext cx="8280400" cy="3093154"/>
          </a:xfrm>
          <a:prstGeom prst="rect">
            <a:avLst/>
          </a:prstGeom>
          <a:noFill/>
          <a:ln w="9525">
            <a:noFill/>
            <a:miter lim="800000"/>
            <a:headEnd/>
            <a:tailEnd/>
          </a:ln>
        </p:spPr>
        <p:txBody>
          <a:bodyPr>
            <a:spAutoFit/>
          </a:bodyPr>
          <a:lstStyle/>
          <a:p>
            <a:pPr>
              <a:spcBef>
                <a:spcPct val="50000"/>
              </a:spcBef>
            </a:pPr>
            <a:r>
              <a:rPr lang="fa-IR" sz="2600" b="1">
                <a:solidFill>
                  <a:srgbClr val="FF0000"/>
                </a:solidFill>
                <a:latin typeface="Calibri" pitchFamily="34" charset="0"/>
                <a:ea typeface="2  Homa"/>
                <a:cs typeface="2  Homa"/>
              </a:rPr>
              <a:t> 1-</a:t>
            </a:r>
            <a:r>
              <a:rPr lang="fa-IR" sz="2600" b="1">
                <a:solidFill>
                  <a:srgbClr val="000000"/>
                </a:solidFill>
                <a:latin typeface="Calibri" pitchFamily="34" charset="0"/>
                <a:ea typeface="2  Homa"/>
                <a:cs typeface="2  Homa"/>
              </a:rPr>
              <a:t> با افزودن برتعدادسؤالات يك آزمون پايايي آن افزايش مي يابد.</a:t>
            </a:r>
          </a:p>
          <a:p>
            <a:pPr>
              <a:spcBef>
                <a:spcPct val="50000"/>
              </a:spcBef>
            </a:pPr>
            <a:r>
              <a:rPr lang="fa-IR" sz="2600" b="1">
                <a:solidFill>
                  <a:srgbClr val="FF0000"/>
                </a:solidFill>
                <a:latin typeface="Calibri" pitchFamily="34" charset="0"/>
                <a:ea typeface="2  Homa"/>
                <a:cs typeface="2  Homa"/>
              </a:rPr>
              <a:t>2-</a:t>
            </a:r>
            <a:r>
              <a:rPr lang="fa-IR" sz="2600" b="1">
                <a:solidFill>
                  <a:srgbClr val="000000"/>
                </a:solidFill>
                <a:latin typeface="Calibri" pitchFamily="34" charset="0"/>
                <a:ea typeface="2  Homa"/>
                <a:cs typeface="2  Homa"/>
              </a:rPr>
              <a:t> با متجانس تر وهمگون تر كردن سؤالات يك آزمون ،پايايي آن بيشتر مي شود.</a:t>
            </a:r>
          </a:p>
          <a:p>
            <a:pPr>
              <a:spcBef>
                <a:spcPct val="50000"/>
              </a:spcBef>
            </a:pPr>
            <a:r>
              <a:rPr lang="fa-IR" sz="2600" b="1">
                <a:solidFill>
                  <a:srgbClr val="FF0000"/>
                </a:solidFill>
                <a:latin typeface="Calibri" pitchFamily="34" charset="0"/>
                <a:ea typeface="2  Homa"/>
                <a:cs typeface="2  Homa"/>
              </a:rPr>
              <a:t>3-</a:t>
            </a:r>
            <a:r>
              <a:rPr lang="fa-IR" sz="2600" b="1">
                <a:solidFill>
                  <a:srgbClr val="000000"/>
                </a:solidFill>
                <a:latin typeface="Calibri" pitchFamily="34" charset="0"/>
                <a:ea typeface="2  Homa"/>
                <a:cs typeface="2  Homa"/>
              </a:rPr>
              <a:t>  با افزودن تعدادي سؤال با ضريب تميز زياد به يك آزمون پايايي آن بالا مي رود.</a:t>
            </a:r>
          </a:p>
          <a:p>
            <a:pPr>
              <a:spcBef>
                <a:spcPct val="50000"/>
              </a:spcBef>
            </a:pPr>
            <a:endParaRPr lang="en-US" sz="2600" b="1">
              <a:solidFill>
                <a:srgbClr val="000000"/>
              </a:solidFill>
              <a:latin typeface="Calibri" pitchFamily="34" charset="0"/>
              <a:ea typeface="2  Homa"/>
              <a:cs typeface="2  Homa"/>
            </a:endParaRPr>
          </a:p>
        </p:txBody>
      </p:sp>
      <p:sp>
        <p:nvSpPr>
          <p:cNvPr id="5" name="Slide Number Placeholder 4"/>
          <p:cNvSpPr>
            <a:spLocks noGrp="1"/>
          </p:cNvSpPr>
          <p:nvPr>
            <p:ph type="sldNum" sz="quarter" idx="12"/>
          </p:nvPr>
        </p:nvSpPr>
        <p:spPr/>
        <p:txBody>
          <a:bodyPr/>
          <a:lstStyle/>
          <a:p>
            <a:pPr>
              <a:defRPr/>
            </a:pPr>
            <a:fld id="{4D44C213-1395-4D9A-82F0-25F6B2E78982}" type="slidenum">
              <a:rPr lang="fa-IR" smtClean="0"/>
              <a:pPr>
                <a:defRPr/>
              </a:pPr>
              <a:t>33</a:t>
            </a:fld>
            <a:endParaRPr lang="fa-IR"/>
          </a:p>
        </p:txBody>
      </p:sp>
    </p:spTree>
    <p:extLst>
      <p:ext uri="{BB962C8B-B14F-4D97-AF65-F5344CB8AC3E}">
        <p14:creationId xmlns:p14="http://schemas.microsoft.com/office/powerpoint/2010/main" val="35798615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محاسبه ضریب پایایی آزمون (روش کودریچاردسون)</a:t>
            </a:r>
            <a:br>
              <a:rPr lang="fa-IR" dirty="0" smtClean="0">
                <a:cs typeface="B Nazanin" panose="00000400000000000000" pitchFamily="2" charset="-78"/>
              </a:rPr>
            </a:br>
            <a:r>
              <a:rPr lang="en-US" dirty="0" err="1" smtClean="0">
                <a:cs typeface="B Nazanin" panose="00000400000000000000" pitchFamily="2" charset="-78"/>
              </a:rPr>
              <a:t>Kuder</a:t>
            </a:r>
            <a:r>
              <a:rPr lang="en-US" dirty="0" smtClean="0">
                <a:cs typeface="B Nazanin" panose="00000400000000000000" pitchFamily="2" charset="-78"/>
              </a:rPr>
              <a:t>-Richardson</a:t>
            </a:r>
            <a:endParaRPr lang="fa-IR" dirty="0">
              <a:cs typeface="B Nazanin" panose="00000400000000000000" pitchFamily="2" charset="-78"/>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lgn="l" rtl="0"/>
                <a14:m>
                  <m:oMath xmlns:m="http://schemas.openxmlformats.org/officeDocument/2006/math">
                    <m:r>
                      <a:rPr lang="en-US" i="1">
                        <a:latin typeface="Cambria Math" panose="02040503050406030204" pitchFamily="18" charset="0"/>
                      </a:rPr>
                      <m:t>𝑟𝑡𝑡</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𝐾</m:t>
                        </m:r>
                      </m:num>
                      <m:den>
                        <m:r>
                          <a:rPr lang="en-US" i="1">
                            <a:latin typeface="Cambria Math" panose="02040503050406030204" pitchFamily="18" charset="0"/>
                          </a:rPr>
                          <m:t>𝐾</m:t>
                        </m:r>
                        <m:r>
                          <a:rPr lang="en-US" i="1">
                            <a:latin typeface="Cambria Math" panose="02040503050406030204" pitchFamily="18" charset="0"/>
                          </a:rPr>
                          <m:t>−</m:t>
                        </m:r>
                        <m:r>
                          <a:rPr lang="en-US" i="1">
                            <a:latin typeface="Cambria Math" panose="02040503050406030204" pitchFamily="18" charset="0"/>
                          </a:rPr>
                          <m:t>1</m:t>
                        </m:r>
                      </m:den>
                    </m:f>
                    <m:r>
                      <a:rPr lang="en-US" i="1">
                        <a:latin typeface="Cambria Math" panose="02040503050406030204" pitchFamily="18" charset="0"/>
                      </a:rPr>
                      <m:t>(</m:t>
                    </m:r>
                    <m:r>
                      <a:rPr lang="en-US" i="1">
                        <a:latin typeface="Cambria Math" panose="02040503050406030204" pitchFamily="18" charset="0"/>
                      </a:rPr>
                      <m:t>1</m:t>
                    </m:r>
                    <m:r>
                      <a:rPr lang="en-US" i="1">
                        <a:latin typeface="Cambria Math" panose="02040503050406030204" pitchFamily="18" charset="0"/>
                      </a:rPr>
                      <m:t>−</m:t>
                    </m:r>
                    <m:f>
                      <m:fPr>
                        <m:ctrlPr>
                          <a:rPr lang="en-US" i="1">
                            <a:latin typeface="Cambria Math" panose="02040503050406030204" pitchFamily="18" charset="0"/>
                          </a:rPr>
                        </m:ctrlPr>
                      </m:fPr>
                      <m:num>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𝑝𝑞</m:t>
                            </m:r>
                          </m:e>
                        </m:nary>
                      </m:num>
                      <m:den>
                        <m:r>
                          <a:rPr lang="en-US" i="1">
                            <a:latin typeface="Cambria Math" panose="02040503050406030204" pitchFamily="18" charset="0"/>
                          </a:rPr>
                          <m:t>𝑠</m:t>
                        </m:r>
                        <m:r>
                          <a:rPr lang="en-US" i="1">
                            <a:latin typeface="Cambria Math" panose="02040503050406030204" pitchFamily="18" charset="0"/>
                          </a:rPr>
                          <m:t>2</m:t>
                        </m:r>
                      </m:den>
                    </m:f>
                    <m:r>
                      <a:rPr lang="en-US" i="1">
                        <a:latin typeface="Cambria Math" panose="02040503050406030204" pitchFamily="18" charset="0"/>
                      </a:rPr>
                      <m:t>)</m:t>
                    </m:r>
                  </m:oMath>
                </a14:m>
                <a:endParaRPr lang="en-US" dirty="0" smtClean="0"/>
              </a:p>
              <a:p>
                <a:pPr algn="l" rtl="0"/>
                <a:endParaRPr lang="en-US" dirty="0">
                  <a:cs typeface="B Nazanin" panose="00000400000000000000" pitchFamily="2" charset="-78"/>
                </a:endParaRPr>
              </a:p>
              <a:p>
                <a:r>
                  <a:rPr lang="fa-IR" dirty="0" smtClean="0">
                    <a:cs typeface="B Nazanin" panose="00000400000000000000" pitchFamily="2" charset="-78"/>
                  </a:rPr>
                  <a:t>تعداد سوالات: </a:t>
                </a:r>
                <a:r>
                  <a:rPr lang="en-US" dirty="0" smtClean="0">
                    <a:cs typeface="B Nazanin" panose="00000400000000000000" pitchFamily="2" charset="-78"/>
                  </a:rPr>
                  <a:t>k</a:t>
                </a:r>
                <a:r>
                  <a:rPr lang="fa-IR" dirty="0" smtClean="0">
                    <a:cs typeface="B Nazanin" panose="00000400000000000000" pitchFamily="2" charset="-78"/>
                  </a:rPr>
                  <a:t>  مجموع واریانس سوالات </a:t>
                </a:r>
                <a14:m>
                  <m:oMath xmlns:m="http://schemas.openxmlformats.org/officeDocument/2006/math">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𝑝𝑞</m:t>
                        </m:r>
                      </m:e>
                    </m:nary>
                  </m:oMath>
                </a14:m>
                <a:r>
                  <a:rPr lang="en-US" dirty="0" smtClean="0">
                    <a:cs typeface="B Nazanin" panose="00000400000000000000" pitchFamily="2" charset="-78"/>
                  </a:rPr>
                  <a:t> </a:t>
                </a:r>
                <a:r>
                  <a:rPr lang="fa-IR" dirty="0" smtClean="0">
                    <a:cs typeface="B Nazanin" panose="00000400000000000000" pitchFamily="2" charset="-78"/>
                  </a:rPr>
                  <a:t>    مجذور انحراف معیار </a:t>
                </a:r>
                <a14:m>
                  <m:oMath xmlns:m="http://schemas.openxmlformats.org/officeDocument/2006/math">
                    <m:r>
                      <a:rPr lang="en-US" i="1">
                        <a:latin typeface="Cambria Math" panose="02040503050406030204" pitchFamily="18" charset="0"/>
                      </a:rPr>
                      <m:t>𝑠</m:t>
                    </m:r>
                    <m:r>
                      <a:rPr lang="en-US" i="1">
                        <a:latin typeface="Cambria Math" panose="02040503050406030204" pitchFamily="18" charset="0"/>
                      </a:rPr>
                      <m:t>2</m:t>
                    </m:r>
                  </m:oMath>
                </a14:m>
                <a:endParaRPr lang="fa-IR" dirty="0" smtClean="0">
                  <a:cs typeface="B Nazanin" panose="00000400000000000000" pitchFamily="2" charset="-78"/>
                </a:endParaRPr>
              </a:p>
              <a:p>
                <a:endParaRPr lang="fa-IR" dirty="0">
                  <a:cs typeface="B Nazanin" panose="00000400000000000000" pitchFamily="2" charset="-78"/>
                </a:endParaRPr>
              </a:p>
              <a:p>
                <a:r>
                  <a:rPr lang="fa-IR" dirty="0" smtClean="0">
                    <a:cs typeface="B Nazanin" panose="00000400000000000000" pitchFamily="2" charset="-78"/>
                  </a:rPr>
                  <a:t>بین صفر تا 1 می باشد هر مقدار بالاتر باشد ضریب پایایی سوالات بیشتر است</a:t>
                </a:r>
                <a:endParaRPr lang="fa-IR" dirty="0">
                  <a:cs typeface="B Nazanin" panose="00000400000000000000" pitchFamily="2" charset="-78"/>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r="-1043"/>
                </a:stretch>
              </a:blipFill>
            </p:spPr>
            <p:txBody>
              <a:bodyPr/>
              <a:lstStyle/>
              <a:p>
                <a:r>
                  <a:rPr lang="fa-IR">
                    <a:noFill/>
                  </a:rPr>
                  <a:t> </a:t>
                </a:r>
              </a:p>
            </p:txBody>
          </p:sp>
        </mc:Fallback>
      </mc:AlternateContent>
    </p:spTree>
    <p:extLst>
      <p:ext uri="{BB962C8B-B14F-4D97-AF65-F5344CB8AC3E}">
        <p14:creationId xmlns:p14="http://schemas.microsoft.com/office/powerpoint/2010/main" val="19175090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محاسبه خطای معیار اندازه گیری (</a:t>
            </a:r>
            <a:r>
              <a:rPr lang="en-US" dirty="0" smtClean="0">
                <a:cs typeface="B Nazanin" panose="00000400000000000000" pitchFamily="2" charset="-78"/>
              </a:rPr>
              <a:t>SE</a:t>
            </a:r>
            <a:r>
              <a:rPr lang="fa-IR" dirty="0" smtClean="0">
                <a:cs typeface="B Nazanin" panose="00000400000000000000" pitchFamily="2" charset="-78"/>
              </a:rPr>
              <a:t>)</a:t>
            </a:r>
            <a:endParaRPr lang="fa-IR" dirty="0">
              <a:cs typeface="B Nazanin" panose="00000400000000000000" pitchFamily="2" charset="-78"/>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lgn="l" rtl="0"/>
                <a14:m>
                  <m:oMath xmlns:m="http://schemas.openxmlformats.org/officeDocument/2006/math">
                    <m:r>
                      <a:rPr lang="en-US" i="1">
                        <a:latin typeface="Cambria Math" panose="02040503050406030204" pitchFamily="18" charset="0"/>
                      </a:rPr>
                      <m:t>𝑆𝐸</m:t>
                    </m:r>
                    <m:r>
                      <a:rPr lang="en-US">
                        <a:latin typeface="Cambria Math" panose="02040503050406030204" pitchFamily="18" charset="0"/>
                      </a:rPr>
                      <m:t>=</m:t>
                    </m:r>
                    <m:r>
                      <a:rPr lang="en-US" i="1">
                        <a:latin typeface="Cambria Math" panose="02040503050406030204" pitchFamily="18" charset="0"/>
                      </a:rPr>
                      <m:t>𝑆</m:t>
                    </m:r>
                    <m:rad>
                      <m:radPr>
                        <m:degHide m:val="on"/>
                        <m:ctrlPr>
                          <a:rPr lang="en-US" i="1">
                            <a:latin typeface="Cambria Math" panose="02040503050406030204" pitchFamily="18" charset="0"/>
                          </a:rPr>
                        </m:ctrlPr>
                      </m:radPr>
                      <m:deg/>
                      <m:e>
                        <m:r>
                          <a:rPr lang="en-US" i="1">
                            <a:latin typeface="Cambria Math" panose="02040503050406030204" pitchFamily="18" charset="0"/>
                          </a:rPr>
                          <m:t>1</m:t>
                        </m:r>
                        <m:r>
                          <a:rPr lang="en-US" i="1">
                            <a:latin typeface="Cambria Math" panose="02040503050406030204" pitchFamily="18" charset="0"/>
                          </a:rPr>
                          <m:t>−</m:t>
                        </m:r>
                        <m:r>
                          <a:rPr lang="en-US" i="1">
                            <a:latin typeface="Cambria Math" panose="02040503050406030204" pitchFamily="18" charset="0"/>
                          </a:rPr>
                          <m:t>𝑟𝑡𝑡</m:t>
                        </m:r>
                      </m:e>
                    </m:rad>
                  </m:oMath>
                </a14:m>
                <a:endParaRPr lang="en-US" dirty="0" smtClean="0"/>
              </a:p>
              <a:p>
                <a:pPr algn="l" rtl="0"/>
                <a:endParaRPr lang="en-US" dirty="0"/>
              </a:p>
              <a:p>
                <a:pPr marL="0" indent="0" algn="r">
                  <a:buNone/>
                </a:pPr>
                <a:r>
                  <a:rPr lang="fa-IR" dirty="0" smtClean="0">
                    <a:cs typeface="B Nazanin" panose="00000400000000000000" pitchFamily="2" charset="-78"/>
                  </a:rPr>
                  <a:t>هر چه مقدار بیشتر باشد ضریب پایایی آن هم بیشتر است</a:t>
                </a:r>
                <a:endParaRPr lang="en-US" dirty="0">
                  <a:cs typeface="B Nazanin" panose="00000400000000000000" pitchFamily="2" charset="-78"/>
                </a:endParaRPr>
              </a:p>
              <a:p>
                <a:endParaRPr lang="fa-IR"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r="-1159"/>
                </a:stretch>
              </a:blipFill>
            </p:spPr>
            <p:txBody>
              <a:bodyPr/>
              <a:lstStyle/>
              <a:p>
                <a:r>
                  <a:rPr lang="fa-IR">
                    <a:noFill/>
                  </a:rPr>
                  <a:t> </a:t>
                </a:r>
              </a:p>
            </p:txBody>
          </p:sp>
        </mc:Fallback>
      </mc:AlternateContent>
    </p:spTree>
    <p:extLst>
      <p:ext uri="{BB962C8B-B14F-4D97-AF65-F5344CB8AC3E}">
        <p14:creationId xmlns:p14="http://schemas.microsoft.com/office/powerpoint/2010/main" val="2599025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شاخص اندازه سنجی</a:t>
            </a:r>
            <a:endParaRPr lang="fa-IR" dirty="0">
              <a:solidFill>
                <a:srgbClr val="FF0000"/>
              </a:solidFill>
              <a:cs typeface="B Nazanin" panose="00000400000000000000" pitchFamily="2" charset="-78"/>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lgn="l" rtl="0"/>
                <a14:m>
                  <m:oMath xmlns:m="http://schemas.openxmlformats.org/officeDocument/2006/math">
                    <m:r>
                      <a:rPr lang="en-US" i="1">
                        <a:latin typeface="Cambria Math" panose="02040503050406030204" pitchFamily="18" charset="0"/>
                      </a:rPr>
                      <m:t>𝑀𝑀</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3</m:t>
                        </m:r>
                        <m:r>
                          <a:rPr lang="en-US" i="1">
                            <a:latin typeface="Cambria Math" panose="02040503050406030204" pitchFamily="18" charset="0"/>
                          </a:rPr>
                          <m:t>(</m:t>
                        </m:r>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𝑃𝑢</m:t>
                            </m:r>
                            <m:r>
                              <a:rPr lang="en-US" i="1">
                                <a:latin typeface="Cambria Math" panose="02040503050406030204" pitchFamily="18" charset="0"/>
                              </a:rPr>
                              <m:t>−</m:t>
                            </m:r>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𝑃𝑙</m:t>
                                </m:r>
                              </m:e>
                            </m:nary>
                          </m:e>
                        </m:nary>
                        <m:r>
                          <a:rPr lang="en-US" i="1">
                            <a:latin typeface="Cambria Math" panose="02040503050406030204" pitchFamily="18" charset="0"/>
                          </a:rPr>
                          <m:t>)</m:t>
                        </m:r>
                      </m:num>
                      <m:den>
                        <m:rad>
                          <m:radPr>
                            <m:degHide m:val="on"/>
                            <m:ctrlPr>
                              <a:rPr lang="en-US" i="1">
                                <a:latin typeface="Cambria Math" panose="02040503050406030204" pitchFamily="18" charset="0"/>
                              </a:rPr>
                            </m:ctrlPr>
                          </m:radPr>
                          <m:deg/>
                          <m:e>
                            <m:r>
                              <a:rPr lang="en-US" i="1">
                                <a:latin typeface="Cambria Math" panose="02040503050406030204" pitchFamily="18" charset="0"/>
                              </a:rPr>
                              <m:t>6</m:t>
                            </m:r>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𝑝𝑞</m:t>
                                </m:r>
                              </m:e>
                            </m:nary>
                          </m:e>
                        </m:rad>
                      </m:den>
                    </m:f>
                    <m:r>
                      <a:rPr lang="en-US" i="1">
                        <a:latin typeface="Cambria Math" panose="02040503050406030204" pitchFamily="18" charset="0"/>
                      </a:rPr>
                      <m:t>−</m:t>
                    </m:r>
                    <m:r>
                      <a:rPr lang="en-US" i="1">
                        <a:latin typeface="Cambria Math" panose="02040503050406030204" pitchFamily="18" charset="0"/>
                      </a:rPr>
                      <m:t>1</m:t>
                    </m:r>
                  </m:oMath>
                </a14:m>
                <a:endParaRPr lang="en-US" dirty="0"/>
              </a:p>
              <a:p>
                <a:pPr marL="0" indent="0">
                  <a:buNone/>
                </a:pPr>
                <a:r>
                  <a:rPr lang="fa-IR" dirty="0" smtClean="0">
                    <a:cs typeface="B Nazanin" panose="00000400000000000000" pitchFamily="2" charset="-78"/>
                  </a:rPr>
                  <a:t>جز شاخص های پایایی آزمون می باشد هر چه مقدار آن بیشتر باشد پایایی سوالات بیشتر می باشد</a:t>
                </a:r>
              </a:p>
              <a:p>
                <a:pPr marL="0" indent="0">
                  <a:buNone/>
                </a:pPr>
                <a:r>
                  <a:rPr lang="en-US" dirty="0" smtClean="0">
                    <a:solidFill>
                      <a:srgbClr val="FF0000"/>
                    </a:solidFill>
                    <a:cs typeface="B Nazanin" panose="00000400000000000000" pitchFamily="2" charset="-78"/>
                  </a:rPr>
                  <a:t>MM</a:t>
                </a:r>
                <a:r>
                  <a:rPr lang="fa-IR" dirty="0" smtClean="0">
                    <a:solidFill>
                      <a:srgbClr val="FF0000"/>
                    </a:solidFill>
                    <a:cs typeface="B Nazanin" panose="00000400000000000000" pitchFamily="2" charset="-78"/>
                  </a:rPr>
                  <a:t>: شاخص اندازه سنجی، </a:t>
                </a:r>
                <a14:m>
                  <m:oMath xmlns:m="http://schemas.openxmlformats.org/officeDocument/2006/math">
                    <m:nary>
                      <m:naryPr>
                        <m:chr m:val="∑"/>
                        <m:limLoc m:val="undOvr"/>
                        <m:subHide m:val="on"/>
                        <m:supHide m:val="on"/>
                        <m:ctrlPr>
                          <a:rPr lang="en-US" i="1">
                            <a:solidFill>
                              <a:srgbClr val="FF0000"/>
                            </a:solidFill>
                            <a:latin typeface="Cambria Math" panose="02040503050406030204" pitchFamily="18" charset="0"/>
                          </a:rPr>
                        </m:ctrlPr>
                      </m:naryPr>
                      <m:sub/>
                      <m:sup/>
                      <m:e>
                        <m:r>
                          <a:rPr lang="en-US" i="1">
                            <a:solidFill>
                              <a:srgbClr val="FF0000"/>
                            </a:solidFill>
                            <a:latin typeface="Cambria Math" panose="02040503050406030204" pitchFamily="18" charset="0"/>
                          </a:rPr>
                          <m:t>𝑝𝑞</m:t>
                        </m:r>
                      </m:e>
                    </m:nary>
                  </m:oMath>
                </a14:m>
                <a:r>
                  <a:rPr lang="fa-IR" dirty="0" smtClean="0">
                    <a:solidFill>
                      <a:srgbClr val="FF0000"/>
                    </a:solidFill>
                    <a:cs typeface="B Nazanin" panose="00000400000000000000" pitchFamily="2" charset="-78"/>
                  </a:rPr>
                  <a:t> مجموع واریانس سوالات</a:t>
                </a:r>
              </a:p>
              <a:p>
                <a:pPr marL="0" indent="0">
                  <a:buNone/>
                </a:pPr>
                <a:r>
                  <a:rPr lang="fa-IR" dirty="0" smtClean="0">
                    <a:cs typeface="B Nazanin" panose="00000400000000000000" pitchFamily="2" charset="-78"/>
                  </a:rPr>
                  <a:t>این رابطه یک رابطه خطی است به این صورت که اگر تعداد واحدهای این شاخص در یک آزمون 16 و در آزمون دیگری 8 باشد می توان گفت که </a:t>
                </a:r>
                <a:r>
                  <a:rPr lang="fa-IR" dirty="0" smtClean="0">
                    <a:solidFill>
                      <a:srgbClr val="FF0000"/>
                    </a:solidFill>
                    <a:cs typeface="B Nazanin" panose="00000400000000000000" pitchFamily="2" charset="-78"/>
                  </a:rPr>
                  <a:t>پایایی آزمون اول دوبار آزمون دوم می باشد</a:t>
                </a:r>
                <a:r>
                  <a:rPr lang="fa-IR" dirty="0" smtClean="0">
                    <a:cs typeface="B Nazanin" panose="00000400000000000000" pitchFamily="2" charset="-78"/>
                  </a:rPr>
                  <a:t>.</a:t>
                </a:r>
              </a:p>
              <a:p>
                <a:pPr marL="0" indent="0">
                  <a:buNone/>
                </a:pPr>
                <a:r>
                  <a:rPr lang="fa-IR" dirty="0" smtClean="0">
                    <a:cs typeface="B Nazanin" panose="00000400000000000000" pitchFamily="2" charset="-78"/>
                  </a:rPr>
                  <a:t>کاربرد اول شاخص اندازه سنجی بررسی پایایی می باشد و کاربرد دوم آن می توان بر اساس آن می توان توزیع نمرات خام آزمودنی ها را درجه بندی کرد</a:t>
                </a:r>
                <a:endParaRPr lang="fa-IR" dirty="0">
                  <a:cs typeface="B Nazanin" panose="00000400000000000000" pitchFamily="2" charset="-78"/>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754" r="-1217"/>
                </a:stretch>
              </a:blipFill>
            </p:spPr>
            <p:txBody>
              <a:bodyPr/>
              <a:lstStyle/>
              <a:p>
                <a:r>
                  <a:rPr lang="fa-IR">
                    <a:noFill/>
                  </a:rPr>
                  <a:t> </a:t>
                </a:r>
              </a:p>
            </p:txBody>
          </p:sp>
        </mc:Fallback>
      </mc:AlternateContent>
    </p:spTree>
    <p:extLst>
      <p:ext uri="{BB962C8B-B14F-4D97-AF65-F5344CB8AC3E}">
        <p14:creationId xmlns:p14="http://schemas.microsoft.com/office/powerpoint/2010/main" val="38984744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3799"/>
          </a:xfrm>
        </p:spPr>
        <p:txBody>
          <a:bodyPr/>
          <a:lstStyle/>
          <a:p>
            <a:r>
              <a:rPr lang="fa-IR" dirty="0" smtClean="0">
                <a:solidFill>
                  <a:srgbClr val="FF0000"/>
                </a:solidFill>
              </a:rPr>
              <a:t>مثال</a:t>
            </a:r>
            <a:endParaRPr lang="fa-IR" dirty="0">
              <a:solidFill>
                <a:srgbClr val="FF0000"/>
              </a:solidFill>
            </a:endParaRPr>
          </a:p>
        </p:txBody>
      </p:sp>
      <p:sp>
        <p:nvSpPr>
          <p:cNvPr id="3" name="Content Placeholder 2"/>
          <p:cNvSpPr>
            <a:spLocks noGrp="1"/>
          </p:cNvSpPr>
          <p:nvPr>
            <p:ph idx="1"/>
          </p:nvPr>
        </p:nvSpPr>
        <p:spPr>
          <a:xfrm>
            <a:off x="395140" y="1300899"/>
            <a:ext cx="10515600" cy="4876064"/>
          </a:xfrm>
        </p:spPr>
        <p:txBody>
          <a:bodyPr>
            <a:normAutofit lnSpcReduction="10000"/>
          </a:bodyPr>
          <a:lstStyle/>
          <a:p>
            <a:pPr algn="r"/>
            <a:r>
              <a:rPr lang="fa-IR" dirty="0" smtClean="0">
                <a:cs typeface="B Nazanin" panose="00000400000000000000" pitchFamily="2" charset="-78"/>
              </a:rPr>
              <a:t>اگر توزیع نمره های یک آزمون بین 10 تا 83 باشد مقیاس اندازه سنجی آن 7 باشد دامنه تغییرات نمرات 10-83= 73 می باشد  به این ترتیب می توان نمرات را در هفت طبقه دسته بندی کرد. </a:t>
            </a:r>
          </a:p>
          <a:p>
            <a:pPr algn="r"/>
            <a:endParaRPr lang="fa-IR" dirty="0">
              <a:cs typeface="B Nazanin" panose="00000400000000000000" pitchFamily="2" charset="-78"/>
            </a:endParaRPr>
          </a:p>
          <a:p>
            <a:pPr algn="r"/>
            <a:endParaRPr lang="fa-IR" dirty="0" smtClean="0">
              <a:cs typeface="B Nazanin" panose="00000400000000000000" pitchFamily="2" charset="-78"/>
            </a:endParaRPr>
          </a:p>
          <a:p>
            <a:pPr algn="r"/>
            <a:endParaRPr lang="fa-IR" dirty="0">
              <a:cs typeface="B Nazanin" panose="00000400000000000000" pitchFamily="2" charset="-78"/>
            </a:endParaRPr>
          </a:p>
          <a:p>
            <a:pPr algn="r"/>
            <a:endParaRPr lang="fa-IR" dirty="0" smtClean="0">
              <a:cs typeface="B Nazanin" panose="00000400000000000000" pitchFamily="2" charset="-78"/>
            </a:endParaRPr>
          </a:p>
          <a:p>
            <a:pPr algn="r"/>
            <a:endParaRPr lang="fa-IR" dirty="0">
              <a:cs typeface="B Nazanin" panose="00000400000000000000" pitchFamily="2" charset="-78"/>
            </a:endParaRPr>
          </a:p>
          <a:p>
            <a:pPr algn="r"/>
            <a:r>
              <a:rPr lang="fa-IR" dirty="0" smtClean="0">
                <a:cs typeface="B Nazanin" panose="00000400000000000000" pitchFamily="2" charset="-78"/>
              </a:rPr>
              <a:t>حاشیه خطای درجه بندی ±1</a:t>
            </a:r>
            <a:r>
              <a:rPr lang="en-US" dirty="0" smtClean="0">
                <a:cs typeface="B Nazanin" panose="00000400000000000000" pitchFamily="2" charset="-78"/>
              </a:rPr>
              <a:t> </a:t>
            </a:r>
            <a:r>
              <a:rPr lang="fa-IR" dirty="0" smtClean="0">
                <a:cs typeface="B Nazanin" panose="00000400000000000000" pitchFamily="2" charset="-78"/>
              </a:rPr>
              <a:t>می باشد</a:t>
            </a:r>
          </a:p>
          <a:p>
            <a:endParaRPr lang="fa-IR" dirty="0"/>
          </a:p>
          <a:p>
            <a:pPr marL="0" indent="0">
              <a:buNone/>
            </a:pPr>
            <a:r>
              <a:rPr lang="fa-IR" dirty="0" smtClean="0"/>
              <a:t> </a:t>
            </a:r>
            <a:endParaRPr lang="fa-IR" dirty="0"/>
          </a:p>
        </p:txBody>
      </p:sp>
      <p:graphicFrame>
        <p:nvGraphicFramePr>
          <p:cNvPr id="4" name="Table 3"/>
          <p:cNvGraphicFramePr>
            <a:graphicFrameLocks noGrp="1"/>
          </p:cNvGraphicFramePr>
          <p:nvPr>
            <p:extLst>
              <p:ext uri="{D42A27DB-BD31-4B8C-83A1-F6EECF244321}">
                <p14:modId xmlns:p14="http://schemas.microsoft.com/office/powerpoint/2010/main" val="873498507"/>
              </p:ext>
            </p:extLst>
          </p:nvPr>
        </p:nvGraphicFramePr>
        <p:xfrm>
          <a:off x="1815184" y="2831270"/>
          <a:ext cx="8127999" cy="1381760"/>
        </p:xfrm>
        <a:graphic>
          <a:graphicData uri="http://schemas.openxmlformats.org/drawingml/2006/table">
            <a:tbl>
              <a:tblPr rtl="1" firstRow="1" bandRow="1">
                <a:tableStyleId>{5C22544A-7EE6-4342-B048-85BDC9FD1C3A}</a:tableStyleId>
              </a:tblPr>
              <a:tblGrid>
                <a:gridCol w="903111"/>
                <a:gridCol w="903111"/>
                <a:gridCol w="903111"/>
                <a:gridCol w="903111"/>
                <a:gridCol w="903111"/>
                <a:gridCol w="903111"/>
                <a:gridCol w="903111"/>
                <a:gridCol w="903111"/>
                <a:gridCol w="903111"/>
              </a:tblGrid>
              <a:tr h="370840">
                <a:tc>
                  <a:txBody>
                    <a:bodyPr/>
                    <a:lstStyle/>
                    <a:p>
                      <a:pPr rtl="1"/>
                      <a:endParaRPr lang="fa-IR" dirty="0"/>
                    </a:p>
                  </a:txBody>
                  <a:tcPr/>
                </a:tc>
                <a:tc>
                  <a:txBody>
                    <a:bodyPr/>
                    <a:lstStyle/>
                    <a:p>
                      <a:pPr rtl="1"/>
                      <a:r>
                        <a:rPr lang="fa-IR" dirty="0" smtClean="0"/>
                        <a:t>20</a:t>
                      </a:r>
                      <a:endParaRPr lang="fa-IR" dirty="0"/>
                    </a:p>
                  </a:txBody>
                  <a:tcPr/>
                </a:tc>
                <a:tc>
                  <a:txBody>
                    <a:bodyPr/>
                    <a:lstStyle/>
                    <a:p>
                      <a:pPr rtl="1"/>
                      <a:r>
                        <a:rPr lang="fa-IR" dirty="0" smtClean="0"/>
                        <a:t>30</a:t>
                      </a:r>
                      <a:endParaRPr lang="fa-IR" dirty="0"/>
                    </a:p>
                  </a:txBody>
                  <a:tcPr/>
                </a:tc>
                <a:tc>
                  <a:txBody>
                    <a:bodyPr/>
                    <a:lstStyle/>
                    <a:p>
                      <a:pPr rtl="1"/>
                      <a:r>
                        <a:rPr lang="fa-IR" dirty="0" smtClean="0"/>
                        <a:t>41</a:t>
                      </a:r>
                      <a:endParaRPr lang="fa-IR" dirty="0"/>
                    </a:p>
                  </a:txBody>
                  <a:tcPr/>
                </a:tc>
                <a:tc>
                  <a:txBody>
                    <a:bodyPr/>
                    <a:lstStyle/>
                    <a:p>
                      <a:pPr rtl="1"/>
                      <a:r>
                        <a:rPr lang="fa-IR" dirty="0" smtClean="0"/>
                        <a:t>51</a:t>
                      </a:r>
                      <a:endParaRPr lang="fa-IR" dirty="0"/>
                    </a:p>
                  </a:txBody>
                  <a:tcPr/>
                </a:tc>
                <a:tc>
                  <a:txBody>
                    <a:bodyPr/>
                    <a:lstStyle/>
                    <a:p>
                      <a:pPr rtl="1"/>
                      <a:r>
                        <a:rPr lang="fa-IR" dirty="0" smtClean="0"/>
                        <a:t>62</a:t>
                      </a:r>
                      <a:endParaRPr lang="fa-IR" dirty="0"/>
                    </a:p>
                  </a:txBody>
                  <a:tcPr/>
                </a:tc>
                <a:tc>
                  <a:txBody>
                    <a:bodyPr/>
                    <a:lstStyle/>
                    <a:p>
                      <a:pPr rtl="1"/>
                      <a:r>
                        <a:rPr lang="fa-IR" dirty="0" smtClean="0"/>
                        <a:t>72</a:t>
                      </a:r>
                      <a:endParaRPr lang="fa-IR" dirty="0"/>
                    </a:p>
                  </a:txBody>
                  <a:tcPr/>
                </a:tc>
                <a:tc>
                  <a:txBody>
                    <a:bodyPr/>
                    <a:lstStyle/>
                    <a:p>
                      <a:pPr rtl="1"/>
                      <a:r>
                        <a:rPr lang="fa-IR" dirty="0" smtClean="0"/>
                        <a:t>83</a:t>
                      </a:r>
                      <a:endParaRPr lang="fa-IR" dirty="0"/>
                    </a:p>
                  </a:txBody>
                  <a:tcPr/>
                </a:tc>
                <a:tc>
                  <a:txBody>
                    <a:bodyPr/>
                    <a:lstStyle/>
                    <a:p>
                      <a:r>
                        <a:rPr lang="fa-IR" dirty="0" smtClean="0"/>
                        <a:t>دامنه بالا</a:t>
                      </a:r>
                      <a:endParaRPr lang="fa-IR" dirty="0"/>
                    </a:p>
                  </a:txBody>
                  <a:tcPr/>
                </a:tc>
              </a:tr>
              <a:tr h="370840">
                <a:tc>
                  <a:txBody>
                    <a:bodyPr/>
                    <a:lstStyle/>
                    <a:p>
                      <a:pPr rtl="1"/>
                      <a:endParaRPr lang="fa-IR" dirty="0"/>
                    </a:p>
                  </a:txBody>
                  <a:tcPr/>
                </a:tc>
                <a:tc>
                  <a:txBody>
                    <a:bodyPr/>
                    <a:lstStyle/>
                    <a:p>
                      <a:pPr rtl="1"/>
                      <a:r>
                        <a:rPr lang="fa-IR" dirty="0" smtClean="0"/>
                        <a:t>10</a:t>
                      </a:r>
                      <a:endParaRPr lang="fa-IR" dirty="0"/>
                    </a:p>
                  </a:txBody>
                  <a:tcPr/>
                </a:tc>
                <a:tc>
                  <a:txBody>
                    <a:bodyPr/>
                    <a:lstStyle/>
                    <a:p>
                      <a:pPr rtl="1"/>
                      <a:r>
                        <a:rPr lang="fa-IR" dirty="0" smtClean="0"/>
                        <a:t>21</a:t>
                      </a:r>
                      <a:endParaRPr lang="fa-IR" dirty="0"/>
                    </a:p>
                  </a:txBody>
                  <a:tcPr/>
                </a:tc>
                <a:tc>
                  <a:txBody>
                    <a:bodyPr/>
                    <a:lstStyle/>
                    <a:p>
                      <a:pPr rtl="1"/>
                      <a:r>
                        <a:rPr lang="fa-IR" dirty="0" smtClean="0"/>
                        <a:t>31</a:t>
                      </a:r>
                      <a:endParaRPr lang="fa-IR" dirty="0"/>
                    </a:p>
                  </a:txBody>
                  <a:tcPr/>
                </a:tc>
                <a:tc>
                  <a:txBody>
                    <a:bodyPr/>
                    <a:lstStyle/>
                    <a:p>
                      <a:pPr rtl="1"/>
                      <a:r>
                        <a:rPr lang="fa-IR" dirty="0" smtClean="0"/>
                        <a:t>42</a:t>
                      </a:r>
                      <a:endParaRPr lang="fa-IR" dirty="0"/>
                    </a:p>
                  </a:txBody>
                  <a:tcPr/>
                </a:tc>
                <a:tc>
                  <a:txBody>
                    <a:bodyPr/>
                    <a:lstStyle/>
                    <a:p>
                      <a:pPr rtl="1"/>
                      <a:r>
                        <a:rPr lang="fa-IR" dirty="0" smtClean="0"/>
                        <a:t>52</a:t>
                      </a:r>
                      <a:endParaRPr lang="fa-IR" dirty="0"/>
                    </a:p>
                  </a:txBody>
                  <a:tcPr/>
                </a:tc>
                <a:tc>
                  <a:txBody>
                    <a:bodyPr/>
                    <a:lstStyle/>
                    <a:p>
                      <a:pPr rtl="1"/>
                      <a:r>
                        <a:rPr lang="fa-IR" dirty="0" smtClean="0"/>
                        <a:t>63</a:t>
                      </a:r>
                      <a:endParaRPr lang="fa-IR" dirty="0"/>
                    </a:p>
                  </a:txBody>
                  <a:tcPr/>
                </a:tc>
                <a:tc>
                  <a:txBody>
                    <a:bodyPr/>
                    <a:lstStyle/>
                    <a:p>
                      <a:pPr rtl="1"/>
                      <a:r>
                        <a:rPr lang="fa-IR" dirty="0" smtClean="0"/>
                        <a:t>73</a:t>
                      </a:r>
                      <a:endParaRPr lang="fa-IR" dirty="0"/>
                    </a:p>
                  </a:txBody>
                  <a:tcPr/>
                </a:tc>
                <a:tc>
                  <a:txBody>
                    <a:bodyPr/>
                    <a:lstStyle/>
                    <a:p>
                      <a:r>
                        <a:rPr lang="fa-IR" dirty="0" smtClean="0"/>
                        <a:t>دامنه پایین</a:t>
                      </a:r>
                      <a:endParaRPr lang="fa-IR" dirty="0"/>
                    </a:p>
                  </a:txBody>
                  <a:tcPr/>
                </a:tc>
              </a:tr>
              <a:tr h="370840">
                <a:tc>
                  <a:txBody>
                    <a:bodyPr/>
                    <a:lstStyle/>
                    <a:p>
                      <a:pPr rtl="1"/>
                      <a:endParaRPr lang="fa-IR" dirty="0"/>
                    </a:p>
                  </a:txBody>
                  <a:tcPr/>
                </a:tc>
                <a:tc>
                  <a:txBody>
                    <a:bodyPr/>
                    <a:lstStyle/>
                    <a:p>
                      <a:pPr rtl="1"/>
                      <a:r>
                        <a:rPr lang="fa-IR" dirty="0" smtClean="0"/>
                        <a:t>چ</a:t>
                      </a:r>
                      <a:endParaRPr lang="fa-IR" dirty="0"/>
                    </a:p>
                  </a:txBody>
                  <a:tcPr/>
                </a:tc>
                <a:tc>
                  <a:txBody>
                    <a:bodyPr/>
                    <a:lstStyle/>
                    <a:p>
                      <a:pPr rtl="1"/>
                      <a:r>
                        <a:rPr lang="fa-IR" dirty="0" smtClean="0"/>
                        <a:t>ج</a:t>
                      </a:r>
                      <a:endParaRPr lang="fa-IR" dirty="0"/>
                    </a:p>
                  </a:txBody>
                  <a:tcPr/>
                </a:tc>
                <a:tc>
                  <a:txBody>
                    <a:bodyPr/>
                    <a:lstStyle/>
                    <a:p>
                      <a:pPr rtl="1"/>
                      <a:r>
                        <a:rPr lang="fa-IR" dirty="0" smtClean="0"/>
                        <a:t>ث</a:t>
                      </a:r>
                      <a:endParaRPr lang="fa-IR" dirty="0"/>
                    </a:p>
                  </a:txBody>
                  <a:tcPr/>
                </a:tc>
                <a:tc>
                  <a:txBody>
                    <a:bodyPr/>
                    <a:lstStyle/>
                    <a:p>
                      <a:pPr rtl="1"/>
                      <a:r>
                        <a:rPr lang="fa-IR" dirty="0" smtClean="0"/>
                        <a:t>ت</a:t>
                      </a:r>
                      <a:endParaRPr lang="fa-IR" dirty="0"/>
                    </a:p>
                  </a:txBody>
                  <a:tcPr/>
                </a:tc>
                <a:tc>
                  <a:txBody>
                    <a:bodyPr/>
                    <a:lstStyle/>
                    <a:p>
                      <a:pPr rtl="1"/>
                      <a:r>
                        <a:rPr lang="fa-IR" dirty="0" smtClean="0"/>
                        <a:t>پ</a:t>
                      </a:r>
                      <a:endParaRPr lang="fa-IR" dirty="0"/>
                    </a:p>
                  </a:txBody>
                  <a:tcPr/>
                </a:tc>
                <a:tc>
                  <a:txBody>
                    <a:bodyPr/>
                    <a:lstStyle/>
                    <a:p>
                      <a:r>
                        <a:rPr lang="fa-IR" dirty="0" smtClean="0"/>
                        <a:t>ب</a:t>
                      </a:r>
                      <a:endParaRPr lang="fa-IR" dirty="0"/>
                    </a:p>
                  </a:txBody>
                  <a:tcPr/>
                </a:tc>
                <a:tc>
                  <a:txBody>
                    <a:bodyPr/>
                    <a:lstStyle/>
                    <a:p>
                      <a:r>
                        <a:rPr lang="fa-IR" dirty="0" smtClean="0"/>
                        <a:t>الف</a:t>
                      </a:r>
                      <a:endParaRPr lang="fa-IR" dirty="0"/>
                    </a:p>
                  </a:txBody>
                  <a:tcPr/>
                </a:tc>
                <a:tc>
                  <a:txBody>
                    <a:bodyPr/>
                    <a:lstStyle/>
                    <a:p>
                      <a:pPr rtl="1"/>
                      <a:r>
                        <a:rPr lang="fa-IR" dirty="0" smtClean="0"/>
                        <a:t>درجه</a:t>
                      </a:r>
                      <a:r>
                        <a:rPr lang="fa-IR" baseline="0" dirty="0" smtClean="0"/>
                        <a:t> ها</a:t>
                      </a:r>
                      <a:endParaRPr lang="fa-IR" dirty="0"/>
                    </a:p>
                  </a:txBody>
                  <a:tcPr/>
                </a:tc>
              </a:tr>
            </a:tbl>
          </a:graphicData>
        </a:graphic>
      </p:graphicFrame>
    </p:spTree>
    <p:extLst>
      <p:ext uri="{BB962C8B-B14F-4D97-AF65-F5344CB8AC3E}">
        <p14:creationId xmlns:p14="http://schemas.microsoft.com/office/powerpoint/2010/main" val="308892347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تجزیه تحلیل گزینه ها در پرسش های چند گزینه ای</a:t>
            </a:r>
            <a:endParaRPr lang="fa-IR" dirty="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برای سوالات چند گزینه ای علاوه بر تعیین ضریب دشواری و تمیز بر ای هر سوال بررسی نحوه </a:t>
            </a:r>
            <a:r>
              <a:rPr lang="fa-IR" dirty="0" smtClean="0">
                <a:solidFill>
                  <a:srgbClr val="FF0000"/>
                </a:solidFill>
                <a:cs typeface="B Nazanin" panose="00000400000000000000" pitchFamily="2" charset="-78"/>
              </a:rPr>
              <a:t>پراکندگی پاسخ های مربوط به گزینه های انحرافی </a:t>
            </a:r>
            <a:r>
              <a:rPr lang="fa-IR" dirty="0" smtClean="0">
                <a:cs typeface="B Nazanin" panose="00000400000000000000" pitchFamily="2" charset="-78"/>
              </a:rPr>
              <a:t>هر سوال ضروری می باشد. منظور از گزینه های انحرافی منحرف کردن آزمون شوندگانی هستند که جواب درست سوال را نمی دانند. در صورتی که یک سوال به خوبی طراحی شده باشد که افراد ضعیف بیشتر از گروه قوی گزینه های انحرافی آن سوال را انتخاب نمایند</a:t>
            </a:r>
          </a:p>
          <a:p>
            <a:r>
              <a:rPr lang="fa-IR" dirty="0" smtClean="0">
                <a:solidFill>
                  <a:srgbClr val="FF0000"/>
                </a:solidFill>
                <a:cs typeface="B Nazanin" panose="00000400000000000000" pitchFamily="2" charset="-78"/>
              </a:rPr>
              <a:t>گزینه های انحرافی دو ویژگی دارند</a:t>
            </a:r>
          </a:p>
          <a:p>
            <a:r>
              <a:rPr lang="fa-IR" dirty="0" smtClean="0">
                <a:cs typeface="B Nazanin" panose="00000400000000000000" pitchFamily="2" charset="-78"/>
              </a:rPr>
              <a:t>1. توجه افراد بی اطلاع از موضوع مورد اندازه گیری را به اندازه گزینه درست به خود جلب کند</a:t>
            </a:r>
          </a:p>
          <a:p>
            <a:r>
              <a:rPr lang="fa-IR" dirty="0" smtClean="0">
                <a:cs typeface="B Nazanin" panose="00000400000000000000" pitchFamily="2" charset="-78"/>
              </a:rPr>
              <a:t>2. برای آزمودنی هایی که در مورد موضوع توانایی و مهارت کافی دارند گول زننده نباشد و علاوه بر آن گروه بالا بیش از گروه پایین گزینه درست را انتخاب کنند</a:t>
            </a:r>
            <a:endParaRPr lang="fa-IR" dirty="0">
              <a:cs typeface="B Nazanin" panose="00000400000000000000" pitchFamily="2" charset="-78"/>
            </a:endParaRPr>
          </a:p>
        </p:txBody>
      </p:sp>
    </p:spTree>
    <p:extLst>
      <p:ext uri="{BB962C8B-B14F-4D97-AF65-F5344CB8AC3E}">
        <p14:creationId xmlns:p14="http://schemas.microsoft.com/office/powerpoint/2010/main" val="253911228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893773711"/>
              </p:ext>
            </p:extLst>
          </p:nvPr>
        </p:nvGraphicFramePr>
        <p:xfrm>
          <a:off x="452490" y="273050"/>
          <a:ext cx="10901310" cy="6156030"/>
        </p:xfrm>
        <a:graphic>
          <a:graphicData uri="http://schemas.openxmlformats.org/drawingml/2006/table">
            <a:tbl>
              <a:tblPr rtl="1" firstRow="1" bandRow="1">
                <a:tableStyleId>{5C22544A-7EE6-4342-B048-85BDC9FD1C3A}</a:tableStyleId>
              </a:tblPr>
              <a:tblGrid>
                <a:gridCol w="726754"/>
                <a:gridCol w="726754"/>
                <a:gridCol w="726754"/>
                <a:gridCol w="726754"/>
                <a:gridCol w="726754"/>
                <a:gridCol w="726754"/>
                <a:gridCol w="726754"/>
                <a:gridCol w="726754"/>
                <a:gridCol w="726754"/>
                <a:gridCol w="726754"/>
                <a:gridCol w="726754"/>
                <a:gridCol w="726754"/>
                <a:gridCol w="726754"/>
                <a:gridCol w="726754"/>
                <a:gridCol w="726754"/>
              </a:tblGrid>
              <a:tr h="1651394">
                <a:tc>
                  <a:txBody>
                    <a:bodyPr/>
                    <a:lstStyle/>
                    <a:p>
                      <a:pPr rtl="1"/>
                      <a:r>
                        <a:rPr lang="fa-IR" dirty="0" smtClean="0"/>
                        <a:t>سطح دشواری</a:t>
                      </a:r>
                      <a:endParaRPr lang="fa-IR" dirty="0"/>
                    </a:p>
                  </a:txBody>
                  <a:tcPr/>
                </a:tc>
                <a:tc>
                  <a:txBody>
                    <a:bodyPr/>
                    <a:lstStyle/>
                    <a:p>
                      <a:pPr rtl="1"/>
                      <a:r>
                        <a:rPr lang="fa-IR" dirty="0" smtClean="0"/>
                        <a:t>تعداد پاسخ درست</a:t>
                      </a:r>
                      <a:endParaRPr lang="fa-IR" dirty="0"/>
                    </a:p>
                  </a:txBody>
                  <a:tcPr/>
                </a:tc>
                <a:tc gridSpan="6">
                  <a:txBody>
                    <a:bodyPr/>
                    <a:lstStyle/>
                    <a:p>
                      <a:pPr rtl="1"/>
                      <a:r>
                        <a:rPr lang="fa-IR" dirty="0" smtClean="0"/>
                        <a:t>گروه پایین</a:t>
                      </a:r>
                      <a:endParaRPr lang="fa-IR" dirty="0"/>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dirty="0"/>
                    </a:p>
                  </a:txBody>
                  <a:tcPr/>
                </a:tc>
                <a:tc gridSpan="7">
                  <a:txBody>
                    <a:bodyPr/>
                    <a:lstStyle/>
                    <a:p>
                      <a:pPr rtl="1"/>
                      <a:r>
                        <a:rPr lang="fa-IR" dirty="0" smtClean="0"/>
                        <a:t>گروه بالا</a:t>
                      </a:r>
                      <a:endParaRPr lang="fa-IR" dirty="0"/>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dirty="0"/>
                    </a:p>
                  </a:txBody>
                  <a:tcPr/>
                </a:tc>
              </a:tr>
              <a:tr h="1155976">
                <a:tc>
                  <a:txBody>
                    <a:bodyPr/>
                    <a:lstStyle/>
                    <a:p>
                      <a:pPr rtl="1"/>
                      <a:endParaRPr lang="fa-IR"/>
                    </a:p>
                  </a:txBody>
                  <a:tcPr/>
                </a:tc>
                <a:tc>
                  <a:txBody>
                    <a:bodyPr/>
                    <a:lstStyle/>
                    <a:p>
                      <a:pPr rtl="1"/>
                      <a:endParaRPr lang="fa-IR"/>
                    </a:p>
                  </a:txBody>
                  <a:tcPr/>
                </a:tc>
                <a:tc>
                  <a:txBody>
                    <a:bodyPr/>
                    <a:lstStyle/>
                    <a:p>
                      <a:pPr rtl="1"/>
                      <a:r>
                        <a:rPr lang="fa-IR" dirty="0" smtClean="0"/>
                        <a:t>جمع</a:t>
                      </a:r>
                      <a:endParaRPr lang="fa-IR" dirty="0"/>
                    </a:p>
                  </a:txBody>
                  <a:tcPr/>
                </a:tc>
                <a:tc>
                  <a:txBody>
                    <a:bodyPr/>
                    <a:lstStyle/>
                    <a:p>
                      <a:pPr rtl="1"/>
                      <a:r>
                        <a:rPr lang="fa-IR" dirty="0" smtClean="0"/>
                        <a:t>بدون جواب</a:t>
                      </a:r>
                      <a:endParaRPr lang="fa-IR" dirty="0"/>
                    </a:p>
                  </a:txBody>
                  <a:tcPr/>
                </a:tc>
                <a:tc>
                  <a:txBody>
                    <a:bodyPr/>
                    <a:lstStyle/>
                    <a:p>
                      <a:pPr rtl="1"/>
                      <a:r>
                        <a:rPr lang="fa-IR" dirty="0" smtClean="0"/>
                        <a:t>د</a:t>
                      </a:r>
                      <a:endParaRPr lang="fa-IR" dirty="0"/>
                    </a:p>
                  </a:txBody>
                  <a:tcPr/>
                </a:tc>
                <a:tc>
                  <a:txBody>
                    <a:bodyPr/>
                    <a:lstStyle/>
                    <a:p>
                      <a:pPr rtl="1"/>
                      <a:r>
                        <a:rPr lang="fa-IR" dirty="0" smtClean="0"/>
                        <a:t>ج</a:t>
                      </a:r>
                      <a:endParaRPr lang="fa-IR" dirty="0"/>
                    </a:p>
                  </a:txBody>
                  <a:tcPr/>
                </a:tc>
                <a:tc>
                  <a:txBody>
                    <a:bodyPr/>
                    <a:lstStyle/>
                    <a:p>
                      <a:pPr rtl="1"/>
                      <a:r>
                        <a:rPr lang="fa-IR" dirty="0" smtClean="0"/>
                        <a:t>ب</a:t>
                      </a:r>
                      <a:endParaRPr lang="fa-IR" dirty="0"/>
                    </a:p>
                  </a:txBody>
                  <a:tcPr/>
                </a:tc>
                <a:tc>
                  <a:txBody>
                    <a:bodyPr/>
                    <a:lstStyle/>
                    <a:p>
                      <a:pPr rtl="1"/>
                      <a:r>
                        <a:rPr lang="fa-IR" dirty="0" smtClean="0"/>
                        <a:t>الف</a:t>
                      </a:r>
                      <a:endParaRPr lang="fa-IR" dirty="0"/>
                    </a:p>
                  </a:txBody>
                  <a:tcPr/>
                </a:tc>
                <a:tc>
                  <a:txBody>
                    <a:bodyPr/>
                    <a:lstStyle/>
                    <a:p>
                      <a:r>
                        <a:rPr lang="fa-IR" dirty="0" smtClean="0"/>
                        <a:t>جمع</a:t>
                      </a:r>
                      <a:endParaRPr lang="fa-IR" dirty="0"/>
                    </a:p>
                  </a:txBody>
                  <a:tcPr/>
                </a:tc>
                <a:tc>
                  <a:txBody>
                    <a:bodyPr/>
                    <a:lstStyle/>
                    <a:p>
                      <a:pPr rtl="1"/>
                      <a:r>
                        <a:rPr lang="fa-IR" dirty="0" smtClean="0"/>
                        <a:t>بدون جواب</a:t>
                      </a:r>
                      <a:endParaRPr lang="fa-IR" dirty="0"/>
                    </a:p>
                  </a:txBody>
                  <a:tcPr/>
                </a:tc>
                <a:tc>
                  <a:txBody>
                    <a:bodyPr/>
                    <a:lstStyle/>
                    <a:p>
                      <a:pPr rtl="1"/>
                      <a:r>
                        <a:rPr lang="fa-IR" dirty="0" smtClean="0"/>
                        <a:t>د</a:t>
                      </a:r>
                      <a:endParaRPr lang="fa-IR" dirty="0"/>
                    </a:p>
                  </a:txBody>
                  <a:tcPr/>
                </a:tc>
                <a:tc>
                  <a:txBody>
                    <a:bodyPr/>
                    <a:lstStyle/>
                    <a:p>
                      <a:pPr rtl="1"/>
                      <a:r>
                        <a:rPr lang="fa-IR" dirty="0" smtClean="0"/>
                        <a:t>ج</a:t>
                      </a:r>
                      <a:endParaRPr lang="fa-IR" dirty="0"/>
                    </a:p>
                  </a:txBody>
                  <a:tcPr/>
                </a:tc>
                <a:tc>
                  <a:txBody>
                    <a:bodyPr/>
                    <a:lstStyle/>
                    <a:p>
                      <a:pPr rtl="1"/>
                      <a:r>
                        <a:rPr lang="fa-IR" dirty="0" smtClean="0"/>
                        <a:t>ب</a:t>
                      </a:r>
                      <a:endParaRPr lang="fa-IR" dirty="0"/>
                    </a:p>
                  </a:txBody>
                  <a:tcPr/>
                </a:tc>
                <a:tc>
                  <a:txBody>
                    <a:bodyPr/>
                    <a:lstStyle/>
                    <a:p>
                      <a:pPr rtl="1"/>
                      <a:r>
                        <a:rPr lang="fa-IR" dirty="0" smtClean="0"/>
                        <a:t>الف</a:t>
                      </a:r>
                      <a:endParaRPr lang="fa-IR" dirty="0"/>
                    </a:p>
                  </a:txBody>
                  <a:tcPr/>
                </a:tc>
                <a:tc>
                  <a:txBody>
                    <a:bodyPr/>
                    <a:lstStyle/>
                    <a:p>
                      <a:pPr rtl="1"/>
                      <a:r>
                        <a:rPr lang="fa-IR" dirty="0" smtClean="0"/>
                        <a:t>شماره سوال</a:t>
                      </a:r>
                      <a:endParaRPr lang="fa-IR" dirty="0"/>
                    </a:p>
                  </a:txBody>
                  <a:tcPr/>
                </a:tc>
              </a:tr>
              <a:tr h="669732">
                <a:tc>
                  <a:txBody>
                    <a:bodyPr/>
                    <a:lstStyle/>
                    <a:p>
                      <a:pPr rtl="1"/>
                      <a:r>
                        <a:rPr lang="fa-IR" dirty="0" smtClean="0"/>
                        <a:t>0/86</a:t>
                      </a:r>
                      <a:endParaRPr lang="fa-IR" dirty="0"/>
                    </a:p>
                  </a:txBody>
                  <a:tcPr/>
                </a:tc>
                <a:tc>
                  <a:txBody>
                    <a:bodyPr/>
                    <a:lstStyle/>
                    <a:p>
                      <a:pPr rtl="1"/>
                      <a:r>
                        <a:rPr lang="fa-IR" dirty="0" smtClean="0"/>
                        <a:t>43</a:t>
                      </a:r>
                      <a:endParaRPr lang="fa-IR" dirty="0"/>
                    </a:p>
                  </a:txBody>
                  <a:tcPr/>
                </a:tc>
                <a:tc>
                  <a:txBody>
                    <a:bodyPr/>
                    <a:lstStyle/>
                    <a:p>
                      <a:pPr rtl="1"/>
                      <a:r>
                        <a:rPr lang="fa-IR" dirty="0" smtClean="0"/>
                        <a:t>25</a:t>
                      </a:r>
                      <a:endParaRPr lang="fa-IR" dirty="0"/>
                    </a:p>
                  </a:txBody>
                  <a:tcPr/>
                </a:tc>
                <a:tc>
                  <a:txBody>
                    <a:bodyPr/>
                    <a:lstStyle/>
                    <a:p>
                      <a:pPr rtl="1"/>
                      <a:r>
                        <a:rPr lang="fa-IR" dirty="0" smtClean="0"/>
                        <a:t>2</a:t>
                      </a:r>
                      <a:endParaRPr lang="fa-IR" dirty="0"/>
                    </a:p>
                  </a:txBody>
                  <a:tcPr/>
                </a:tc>
                <a:tc>
                  <a:txBody>
                    <a:bodyPr/>
                    <a:lstStyle/>
                    <a:p>
                      <a:pPr rtl="1"/>
                      <a:r>
                        <a:rPr lang="fa-IR" dirty="0" smtClean="0"/>
                        <a:t>2</a:t>
                      </a:r>
                      <a:endParaRPr lang="fa-IR" dirty="0"/>
                    </a:p>
                  </a:txBody>
                  <a:tcPr/>
                </a:tc>
                <a:tc>
                  <a:txBody>
                    <a:bodyPr/>
                    <a:lstStyle/>
                    <a:p>
                      <a:pPr rtl="1"/>
                      <a:r>
                        <a:rPr lang="fa-IR" dirty="0" smtClean="0"/>
                        <a:t>1</a:t>
                      </a:r>
                      <a:endParaRPr lang="fa-IR" dirty="0"/>
                    </a:p>
                  </a:txBody>
                  <a:tcPr/>
                </a:tc>
                <a:tc>
                  <a:txBody>
                    <a:bodyPr/>
                    <a:lstStyle/>
                    <a:p>
                      <a:pPr rtl="1"/>
                      <a:r>
                        <a:rPr lang="fa-IR" dirty="0" smtClean="0"/>
                        <a:t>18*</a:t>
                      </a:r>
                      <a:endParaRPr lang="fa-IR" dirty="0"/>
                    </a:p>
                  </a:txBody>
                  <a:tcPr/>
                </a:tc>
                <a:tc>
                  <a:txBody>
                    <a:bodyPr/>
                    <a:lstStyle/>
                    <a:p>
                      <a:pPr rtl="1"/>
                      <a:r>
                        <a:rPr lang="fa-IR" dirty="0" smtClean="0"/>
                        <a:t>2</a:t>
                      </a:r>
                      <a:endParaRPr lang="fa-IR" dirty="0"/>
                    </a:p>
                  </a:txBody>
                  <a:tcPr/>
                </a:tc>
                <a:tc>
                  <a:txBody>
                    <a:bodyPr/>
                    <a:lstStyle/>
                    <a:p>
                      <a:pPr rtl="1"/>
                      <a:r>
                        <a:rPr lang="fa-IR" dirty="0" smtClean="0"/>
                        <a:t>25</a:t>
                      </a:r>
                      <a:endParaRPr lang="fa-IR" dirty="0"/>
                    </a:p>
                  </a:txBody>
                  <a:tcPr/>
                </a:tc>
                <a:tc>
                  <a:txBody>
                    <a:bodyPr/>
                    <a:lstStyle/>
                    <a:p>
                      <a:pPr rtl="1"/>
                      <a:r>
                        <a:rPr lang="fa-IR" dirty="0" smtClean="0"/>
                        <a:t>0</a:t>
                      </a:r>
                      <a:endParaRPr lang="fa-IR" dirty="0"/>
                    </a:p>
                  </a:txBody>
                  <a:tcPr/>
                </a:tc>
                <a:tc>
                  <a:txBody>
                    <a:bodyPr/>
                    <a:lstStyle/>
                    <a:p>
                      <a:pPr rtl="1"/>
                      <a:r>
                        <a:rPr lang="fa-IR" dirty="0" smtClean="0"/>
                        <a:t>0</a:t>
                      </a:r>
                      <a:endParaRPr lang="fa-IR" dirty="0"/>
                    </a:p>
                  </a:txBody>
                  <a:tcPr/>
                </a:tc>
                <a:tc>
                  <a:txBody>
                    <a:bodyPr/>
                    <a:lstStyle/>
                    <a:p>
                      <a:pPr rtl="1"/>
                      <a:r>
                        <a:rPr lang="fa-IR" dirty="0" smtClean="0"/>
                        <a:t>0</a:t>
                      </a:r>
                      <a:endParaRPr lang="fa-IR" dirty="0"/>
                    </a:p>
                  </a:txBody>
                  <a:tcPr/>
                </a:tc>
                <a:tc>
                  <a:txBody>
                    <a:bodyPr/>
                    <a:lstStyle/>
                    <a:p>
                      <a:pPr rtl="1"/>
                      <a:r>
                        <a:rPr lang="fa-IR" dirty="0" smtClean="0"/>
                        <a:t>25*</a:t>
                      </a:r>
                      <a:endParaRPr lang="fa-IR" dirty="0"/>
                    </a:p>
                  </a:txBody>
                  <a:tcPr/>
                </a:tc>
                <a:tc>
                  <a:txBody>
                    <a:bodyPr/>
                    <a:lstStyle/>
                    <a:p>
                      <a:pPr rtl="1"/>
                      <a:r>
                        <a:rPr lang="fa-IR" dirty="0" smtClean="0"/>
                        <a:t>0</a:t>
                      </a:r>
                      <a:endParaRPr lang="fa-IR" dirty="0"/>
                    </a:p>
                  </a:txBody>
                  <a:tcPr/>
                </a:tc>
                <a:tc>
                  <a:txBody>
                    <a:bodyPr/>
                    <a:lstStyle/>
                    <a:p>
                      <a:pPr rtl="1"/>
                      <a:r>
                        <a:rPr lang="fa-IR" dirty="0" smtClean="0"/>
                        <a:t>1</a:t>
                      </a:r>
                      <a:endParaRPr lang="fa-IR" dirty="0"/>
                    </a:p>
                  </a:txBody>
                  <a:tcPr/>
                </a:tc>
              </a:tr>
              <a:tr h="669732">
                <a:tc>
                  <a:txBody>
                    <a:bodyPr/>
                    <a:lstStyle/>
                    <a:p>
                      <a:pPr rtl="1"/>
                      <a:r>
                        <a:rPr lang="fa-IR" dirty="0" smtClean="0"/>
                        <a:t>0/28</a:t>
                      </a:r>
                      <a:endParaRPr lang="fa-IR" dirty="0"/>
                    </a:p>
                  </a:txBody>
                  <a:tcPr/>
                </a:tc>
                <a:tc>
                  <a:txBody>
                    <a:bodyPr/>
                    <a:lstStyle/>
                    <a:p>
                      <a:pPr rtl="1"/>
                      <a:r>
                        <a:rPr lang="fa-IR" dirty="0" smtClean="0"/>
                        <a:t>14</a:t>
                      </a:r>
                      <a:endParaRPr lang="fa-IR" dirty="0"/>
                    </a:p>
                  </a:txBody>
                  <a:tcPr/>
                </a:tc>
                <a:tc>
                  <a:txBody>
                    <a:bodyPr/>
                    <a:lstStyle/>
                    <a:p>
                      <a:pPr rtl="1"/>
                      <a:r>
                        <a:rPr lang="fa-IR" dirty="0" smtClean="0"/>
                        <a:t>25</a:t>
                      </a:r>
                      <a:endParaRPr lang="fa-IR" dirty="0"/>
                    </a:p>
                  </a:txBody>
                  <a:tcPr/>
                </a:tc>
                <a:tc>
                  <a:txBody>
                    <a:bodyPr/>
                    <a:lstStyle/>
                    <a:p>
                      <a:pPr rtl="1"/>
                      <a:r>
                        <a:rPr lang="fa-IR" dirty="0" smtClean="0"/>
                        <a:t>2</a:t>
                      </a:r>
                      <a:endParaRPr lang="fa-IR" dirty="0"/>
                    </a:p>
                  </a:txBody>
                  <a:tcPr/>
                </a:tc>
                <a:tc>
                  <a:txBody>
                    <a:bodyPr/>
                    <a:lstStyle/>
                    <a:p>
                      <a:pPr rtl="1"/>
                      <a:r>
                        <a:rPr lang="fa-IR" dirty="0" smtClean="0"/>
                        <a:t>3</a:t>
                      </a:r>
                      <a:endParaRPr lang="fa-IR" dirty="0"/>
                    </a:p>
                  </a:txBody>
                  <a:tcPr/>
                </a:tc>
                <a:tc>
                  <a:txBody>
                    <a:bodyPr/>
                    <a:lstStyle/>
                    <a:p>
                      <a:pPr rtl="1"/>
                      <a:r>
                        <a:rPr lang="fa-IR" dirty="0" smtClean="0"/>
                        <a:t>5</a:t>
                      </a:r>
                      <a:endParaRPr lang="fa-IR" dirty="0"/>
                    </a:p>
                  </a:txBody>
                  <a:tcPr/>
                </a:tc>
                <a:tc>
                  <a:txBody>
                    <a:bodyPr/>
                    <a:lstStyle/>
                    <a:p>
                      <a:pPr rtl="1"/>
                      <a:r>
                        <a:rPr lang="fa-IR" dirty="0" smtClean="0"/>
                        <a:t>15</a:t>
                      </a:r>
                      <a:endParaRPr lang="fa-IR" dirty="0"/>
                    </a:p>
                  </a:txBody>
                  <a:tcPr/>
                </a:tc>
                <a:tc>
                  <a:txBody>
                    <a:bodyPr/>
                    <a:lstStyle/>
                    <a:p>
                      <a:pPr rtl="1"/>
                      <a:r>
                        <a:rPr lang="fa-IR" dirty="0" smtClean="0"/>
                        <a:t>0*</a:t>
                      </a:r>
                      <a:endParaRPr lang="fa-IR" dirty="0"/>
                    </a:p>
                  </a:txBody>
                  <a:tcPr/>
                </a:tc>
                <a:tc>
                  <a:txBody>
                    <a:bodyPr/>
                    <a:lstStyle/>
                    <a:p>
                      <a:pPr rtl="1"/>
                      <a:r>
                        <a:rPr lang="fa-IR" dirty="0" smtClean="0"/>
                        <a:t>25</a:t>
                      </a:r>
                      <a:endParaRPr lang="fa-IR" dirty="0"/>
                    </a:p>
                  </a:txBody>
                  <a:tcPr/>
                </a:tc>
                <a:tc>
                  <a:txBody>
                    <a:bodyPr/>
                    <a:lstStyle/>
                    <a:p>
                      <a:pPr rtl="1"/>
                      <a:r>
                        <a:rPr lang="fa-IR" dirty="0" smtClean="0"/>
                        <a:t>1</a:t>
                      </a:r>
                      <a:endParaRPr lang="fa-IR" dirty="0"/>
                    </a:p>
                  </a:txBody>
                  <a:tcPr/>
                </a:tc>
                <a:tc>
                  <a:txBody>
                    <a:bodyPr/>
                    <a:lstStyle/>
                    <a:p>
                      <a:pPr rtl="1"/>
                      <a:r>
                        <a:rPr lang="fa-IR" dirty="0" smtClean="0"/>
                        <a:t>0</a:t>
                      </a:r>
                      <a:endParaRPr lang="fa-IR" dirty="0"/>
                    </a:p>
                  </a:txBody>
                  <a:tcPr/>
                </a:tc>
                <a:tc>
                  <a:txBody>
                    <a:bodyPr/>
                    <a:lstStyle/>
                    <a:p>
                      <a:pPr rtl="1"/>
                      <a:r>
                        <a:rPr lang="fa-IR" dirty="0" smtClean="0"/>
                        <a:t>2</a:t>
                      </a:r>
                      <a:endParaRPr lang="fa-IR" dirty="0"/>
                    </a:p>
                  </a:txBody>
                  <a:tcPr/>
                </a:tc>
                <a:tc>
                  <a:txBody>
                    <a:bodyPr/>
                    <a:lstStyle/>
                    <a:p>
                      <a:pPr rtl="1"/>
                      <a:r>
                        <a:rPr lang="fa-IR" dirty="0" smtClean="0"/>
                        <a:t>8</a:t>
                      </a:r>
                      <a:endParaRPr lang="fa-IR" dirty="0"/>
                    </a:p>
                  </a:txBody>
                  <a:tcPr/>
                </a:tc>
                <a:tc>
                  <a:txBody>
                    <a:bodyPr/>
                    <a:lstStyle/>
                    <a:p>
                      <a:pPr rtl="1"/>
                      <a:r>
                        <a:rPr lang="fa-IR" dirty="0" smtClean="0"/>
                        <a:t>14*</a:t>
                      </a:r>
                      <a:endParaRPr lang="fa-IR" dirty="0"/>
                    </a:p>
                  </a:txBody>
                  <a:tcPr/>
                </a:tc>
                <a:tc>
                  <a:txBody>
                    <a:bodyPr/>
                    <a:lstStyle/>
                    <a:p>
                      <a:pPr rtl="1"/>
                      <a:r>
                        <a:rPr lang="fa-IR" dirty="0" smtClean="0"/>
                        <a:t>2</a:t>
                      </a:r>
                      <a:endParaRPr lang="fa-IR" dirty="0"/>
                    </a:p>
                  </a:txBody>
                  <a:tcPr/>
                </a:tc>
              </a:tr>
              <a:tr h="669732">
                <a:tc>
                  <a:txBody>
                    <a:bodyPr/>
                    <a:lstStyle/>
                    <a:p>
                      <a:pPr rtl="1"/>
                      <a:r>
                        <a:rPr lang="fa-IR" dirty="0" smtClean="0"/>
                        <a:t>0/20</a:t>
                      </a:r>
                      <a:endParaRPr lang="fa-IR" dirty="0"/>
                    </a:p>
                  </a:txBody>
                  <a:tcPr/>
                </a:tc>
                <a:tc>
                  <a:txBody>
                    <a:bodyPr/>
                    <a:lstStyle/>
                    <a:p>
                      <a:pPr rtl="1"/>
                      <a:r>
                        <a:rPr lang="fa-IR" dirty="0" smtClean="0"/>
                        <a:t>10</a:t>
                      </a:r>
                      <a:endParaRPr lang="fa-IR" dirty="0"/>
                    </a:p>
                  </a:txBody>
                  <a:tcPr/>
                </a:tc>
                <a:tc>
                  <a:txBody>
                    <a:bodyPr/>
                    <a:lstStyle/>
                    <a:p>
                      <a:pPr rtl="1"/>
                      <a:r>
                        <a:rPr lang="fa-IR" dirty="0" smtClean="0"/>
                        <a:t>25</a:t>
                      </a:r>
                      <a:endParaRPr lang="fa-IR" dirty="0"/>
                    </a:p>
                  </a:txBody>
                  <a:tcPr/>
                </a:tc>
                <a:tc>
                  <a:txBody>
                    <a:bodyPr/>
                    <a:lstStyle/>
                    <a:p>
                      <a:pPr rtl="1"/>
                      <a:r>
                        <a:rPr lang="fa-IR" dirty="0" smtClean="0"/>
                        <a:t>1</a:t>
                      </a:r>
                      <a:endParaRPr lang="fa-IR" dirty="0"/>
                    </a:p>
                  </a:txBody>
                  <a:tcPr/>
                </a:tc>
                <a:tc>
                  <a:txBody>
                    <a:bodyPr/>
                    <a:lstStyle/>
                    <a:p>
                      <a:pPr rtl="1"/>
                      <a:r>
                        <a:rPr lang="fa-IR" dirty="0" smtClean="0"/>
                        <a:t>6</a:t>
                      </a:r>
                      <a:endParaRPr lang="fa-IR" dirty="0"/>
                    </a:p>
                  </a:txBody>
                  <a:tcPr/>
                </a:tc>
                <a:tc>
                  <a:txBody>
                    <a:bodyPr/>
                    <a:lstStyle/>
                    <a:p>
                      <a:pPr rtl="1"/>
                      <a:r>
                        <a:rPr lang="fa-IR" dirty="0" smtClean="0"/>
                        <a:t>8*</a:t>
                      </a:r>
                      <a:endParaRPr lang="fa-IR" dirty="0"/>
                    </a:p>
                  </a:txBody>
                  <a:tcPr/>
                </a:tc>
                <a:tc>
                  <a:txBody>
                    <a:bodyPr/>
                    <a:lstStyle/>
                    <a:p>
                      <a:pPr rtl="1"/>
                      <a:r>
                        <a:rPr lang="fa-IR" dirty="0" smtClean="0"/>
                        <a:t>3</a:t>
                      </a:r>
                      <a:endParaRPr lang="fa-IR" dirty="0"/>
                    </a:p>
                  </a:txBody>
                  <a:tcPr/>
                </a:tc>
                <a:tc>
                  <a:txBody>
                    <a:bodyPr/>
                    <a:lstStyle/>
                    <a:p>
                      <a:pPr rtl="1"/>
                      <a:r>
                        <a:rPr lang="fa-IR" dirty="0" smtClean="0"/>
                        <a:t>7</a:t>
                      </a:r>
                      <a:endParaRPr lang="fa-IR" dirty="0"/>
                    </a:p>
                  </a:txBody>
                  <a:tcPr/>
                </a:tc>
                <a:tc>
                  <a:txBody>
                    <a:bodyPr/>
                    <a:lstStyle/>
                    <a:p>
                      <a:pPr rtl="1"/>
                      <a:r>
                        <a:rPr lang="fa-IR" dirty="0" smtClean="0"/>
                        <a:t>25</a:t>
                      </a:r>
                      <a:endParaRPr lang="fa-IR" dirty="0"/>
                    </a:p>
                  </a:txBody>
                  <a:tcPr/>
                </a:tc>
                <a:tc>
                  <a:txBody>
                    <a:bodyPr/>
                    <a:lstStyle/>
                    <a:p>
                      <a:pPr rtl="1"/>
                      <a:r>
                        <a:rPr lang="fa-IR" dirty="0" smtClean="0"/>
                        <a:t>0</a:t>
                      </a:r>
                      <a:endParaRPr lang="fa-IR" dirty="0"/>
                    </a:p>
                  </a:txBody>
                  <a:tcPr/>
                </a:tc>
                <a:tc>
                  <a:txBody>
                    <a:bodyPr/>
                    <a:lstStyle/>
                    <a:p>
                      <a:pPr rtl="1"/>
                      <a:r>
                        <a:rPr lang="fa-IR" dirty="0" smtClean="0"/>
                        <a:t>4</a:t>
                      </a:r>
                      <a:endParaRPr lang="fa-IR" dirty="0"/>
                    </a:p>
                  </a:txBody>
                  <a:tcPr/>
                </a:tc>
                <a:tc>
                  <a:txBody>
                    <a:bodyPr/>
                    <a:lstStyle/>
                    <a:p>
                      <a:pPr rtl="1"/>
                      <a:r>
                        <a:rPr lang="fa-IR" dirty="0" smtClean="0"/>
                        <a:t>2*</a:t>
                      </a:r>
                      <a:endParaRPr lang="fa-IR" dirty="0"/>
                    </a:p>
                  </a:txBody>
                  <a:tcPr/>
                </a:tc>
                <a:tc>
                  <a:txBody>
                    <a:bodyPr/>
                    <a:lstStyle/>
                    <a:p>
                      <a:pPr rtl="1"/>
                      <a:r>
                        <a:rPr lang="fa-IR" dirty="0" smtClean="0"/>
                        <a:t>15</a:t>
                      </a:r>
                      <a:endParaRPr lang="fa-IR" dirty="0"/>
                    </a:p>
                  </a:txBody>
                  <a:tcPr/>
                </a:tc>
                <a:tc>
                  <a:txBody>
                    <a:bodyPr/>
                    <a:lstStyle/>
                    <a:p>
                      <a:pPr rtl="1"/>
                      <a:r>
                        <a:rPr lang="fa-IR" dirty="0" smtClean="0"/>
                        <a:t>2</a:t>
                      </a:r>
                      <a:endParaRPr lang="fa-IR" dirty="0"/>
                    </a:p>
                  </a:txBody>
                  <a:tcPr/>
                </a:tc>
                <a:tc>
                  <a:txBody>
                    <a:bodyPr/>
                    <a:lstStyle/>
                    <a:p>
                      <a:pPr rtl="1"/>
                      <a:r>
                        <a:rPr lang="fa-IR" dirty="0" smtClean="0"/>
                        <a:t>3</a:t>
                      </a:r>
                      <a:endParaRPr lang="fa-IR" dirty="0"/>
                    </a:p>
                  </a:txBody>
                  <a:tcPr/>
                </a:tc>
              </a:tr>
              <a:tr h="669732">
                <a:tc>
                  <a:txBody>
                    <a:bodyPr/>
                    <a:lstStyle/>
                    <a:p>
                      <a:pPr rtl="1"/>
                      <a:r>
                        <a:rPr lang="fa-IR" dirty="0" smtClean="0"/>
                        <a:t>0/70</a:t>
                      </a:r>
                      <a:endParaRPr lang="fa-IR" dirty="0"/>
                    </a:p>
                  </a:txBody>
                  <a:tcPr/>
                </a:tc>
                <a:tc>
                  <a:txBody>
                    <a:bodyPr/>
                    <a:lstStyle/>
                    <a:p>
                      <a:pPr rtl="1"/>
                      <a:r>
                        <a:rPr lang="fa-IR" dirty="0" smtClean="0"/>
                        <a:t>35</a:t>
                      </a:r>
                      <a:endParaRPr lang="fa-IR" dirty="0"/>
                    </a:p>
                  </a:txBody>
                  <a:tcPr/>
                </a:tc>
                <a:tc>
                  <a:txBody>
                    <a:bodyPr/>
                    <a:lstStyle/>
                    <a:p>
                      <a:pPr rtl="1"/>
                      <a:r>
                        <a:rPr lang="fa-IR" dirty="0" smtClean="0"/>
                        <a:t>25</a:t>
                      </a:r>
                      <a:endParaRPr lang="fa-IR" dirty="0"/>
                    </a:p>
                  </a:txBody>
                  <a:tcPr/>
                </a:tc>
                <a:tc>
                  <a:txBody>
                    <a:bodyPr/>
                    <a:lstStyle/>
                    <a:p>
                      <a:pPr rtl="1"/>
                      <a:r>
                        <a:rPr lang="fa-IR" dirty="0" smtClean="0"/>
                        <a:t>1</a:t>
                      </a:r>
                      <a:endParaRPr lang="fa-IR" dirty="0"/>
                    </a:p>
                  </a:txBody>
                  <a:tcPr/>
                </a:tc>
                <a:tc>
                  <a:txBody>
                    <a:bodyPr/>
                    <a:lstStyle/>
                    <a:p>
                      <a:pPr rtl="1"/>
                      <a:r>
                        <a:rPr lang="fa-IR" dirty="0" smtClean="0"/>
                        <a:t>9</a:t>
                      </a:r>
                      <a:endParaRPr lang="fa-IR" dirty="0"/>
                    </a:p>
                  </a:txBody>
                  <a:tcPr/>
                </a:tc>
                <a:tc>
                  <a:txBody>
                    <a:bodyPr/>
                    <a:lstStyle/>
                    <a:p>
                      <a:pPr rtl="1"/>
                      <a:r>
                        <a:rPr lang="fa-IR" dirty="0" smtClean="0"/>
                        <a:t>0</a:t>
                      </a:r>
                      <a:endParaRPr lang="fa-IR" dirty="0"/>
                    </a:p>
                  </a:txBody>
                  <a:tcPr/>
                </a:tc>
                <a:tc>
                  <a:txBody>
                    <a:bodyPr/>
                    <a:lstStyle/>
                    <a:p>
                      <a:pPr rtl="1"/>
                      <a:r>
                        <a:rPr lang="fa-IR" dirty="0" smtClean="0"/>
                        <a:t>15*</a:t>
                      </a:r>
                      <a:endParaRPr lang="fa-IR" dirty="0"/>
                    </a:p>
                  </a:txBody>
                  <a:tcPr/>
                </a:tc>
                <a:tc>
                  <a:txBody>
                    <a:bodyPr/>
                    <a:lstStyle/>
                    <a:p>
                      <a:pPr rtl="1"/>
                      <a:r>
                        <a:rPr lang="fa-IR" dirty="0" smtClean="0"/>
                        <a:t>0</a:t>
                      </a:r>
                      <a:endParaRPr lang="fa-IR" dirty="0"/>
                    </a:p>
                  </a:txBody>
                  <a:tcPr/>
                </a:tc>
                <a:tc>
                  <a:txBody>
                    <a:bodyPr/>
                    <a:lstStyle/>
                    <a:p>
                      <a:pPr rtl="1"/>
                      <a:r>
                        <a:rPr lang="fa-IR" dirty="0" smtClean="0"/>
                        <a:t>25</a:t>
                      </a:r>
                      <a:endParaRPr lang="fa-IR" dirty="0"/>
                    </a:p>
                  </a:txBody>
                  <a:tcPr/>
                </a:tc>
                <a:tc>
                  <a:txBody>
                    <a:bodyPr/>
                    <a:lstStyle/>
                    <a:p>
                      <a:pPr rtl="1"/>
                      <a:r>
                        <a:rPr lang="fa-IR" dirty="0" smtClean="0"/>
                        <a:t>0</a:t>
                      </a:r>
                      <a:endParaRPr lang="fa-IR" dirty="0"/>
                    </a:p>
                  </a:txBody>
                  <a:tcPr/>
                </a:tc>
                <a:tc>
                  <a:txBody>
                    <a:bodyPr/>
                    <a:lstStyle/>
                    <a:p>
                      <a:pPr rtl="1"/>
                      <a:r>
                        <a:rPr lang="fa-IR" dirty="0" smtClean="0"/>
                        <a:t>5</a:t>
                      </a:r>
                      <a:endParaRPr lang="fa-IR" dirty="0"/>
                    </a:p>
                  </a:txBody>
                  <a:tcPr/>
                </a:tc>
                <a:tc>
                  <a:txBody>
                    <a:bodyPr/>
                    <a:lstStyle/>
                    <a:p>
                      <a:pPr rtl="1"/>
                      <a:r>
                        <a:rPr lang="fa-IR" dirty="0" smtClean="0"/>
                        <a:t>0</a:t>
                      </a:r>
                      <a:endParaRPr lang="fa-IR" dirty="0"/>
                    </a:p>
                  </a:txBody>
                  <a:tcPr/>
                </a:tc>
                <a:tc>
                  <a:txBody>
                    <a:bodyPr/>
                    <a:lstStyle/>
                    <a:p>
                      <a:pPr rtl="1"/>
                      <a:r>
                        <a:rPr lang="fa-IR" dirty="0" smtClean="0"/>
                        <a:t>20*</a:t>
                      </a:r>
                      <a:endParaRPr lang="fa-IR" dirty="0"/>
                    </a:p>
                  </a:txBody>
                  <a:tcPr/>
                </a:tc>
                <a:tc>
                  <a:txBody>
                    <a:bodyPr/>
                    <a:lstStyle/>
                    <a:p>
                      <a:pPr rtl="1"/>
                      <a:r>
                        <a:rPr lang="fa-IR" dirty="0" smtClean="0"/>
                        <a:t>0</a:t>
                      </a:r>
                      <a:endParaRPr lang="fa-IR" dirty="0"/>
                    </a:p>
                  </a:txBody>
                  <a:tcPr/>
                </a:tc>
                <a:tc>
                  <a:txBody>
                    <a:bodyPr/>
                    <a:lstStyle/>
                    <a:p>
                      <a:pPr rtl="1"/>
                      <a:r>
                        <a:rPr lang="fa-IR" dirty="0" smtClean="0"/>
                        <a:t>4</a:t>
                      </a:r>
                      <a:endParaRPr lang="fa-IR" dirty="0"/>
                    </a:p>
                  </a:txBody>
                  <a:tcPr/>
                </a:tc>
              </a:tr>
              <a:tr h="669732">
                <a:tc>
                  <a:txBody>
                    <a:bodyPr/>
                    <a:lstStyle/>
                    <a:p>
                      <a:pPr rtl="1"/>
                      <a:r>
                        <a:rPr lang="fa-IR" dirty="0" smtClean="0"/>
                        <a:t>0/54</a:t>
                      </a:r>
                      <a:endParaRPr lang="fa-IR" dirty="0"/>
                    </a:p>
                  </a:txBody>
                  <a:tcPr/>
                </a:tc>
                <a:tc>
                  <a:txBody>
                    <a:bodyPr/>
                    <a:lstStyle/>
                    <a:p>
                      <a:pPr rtl="1"/>
                      <a:r>
                        <a:rPr lang="fa-IR" dirty="0" smtClean="0"/>
                        <a:t>27</a:t>
                      </a:r>
                      <a:endParaRPr lang="fa-IR" dirty="0"/>
                    </a:p>
                  </a:txBody>
                  <a:tcPr/>
                </a:tc>
                <a:tc>
                  <a:txBody>
                    <a:bodyPr/>
                    <a:lstStyle/>
                    <a:p>
                      <a:pPr rtl="1"/>
                      <a:r>
                        <a:rPr lang="fa-IR" dirty="0" smtClean="0"/>
                        <a:t>25</a:t>
                      </a:r>
                      <a:endParaRPr lang="fa-IR" dirty="0"/>
                    </a:p>
                  </a:txBody>
                  <a:tcPr/>
                </a:tc>
                <a:tc>
                  <a:txBody>
                    <a:bodyPr/>
                    <a:lstStyle/>
                    <a:p>
                      <a:pPr rtl="1"/>
                      <a:r>
                        <a:rPr lang="fa-IR" dirty="0" smtClean="0"/>
                        <a:t>0</a:t>
                      </a:r>
                      <a:endParaRPr lang="fa-IR" dirty="0"/>
                    </a:p>
                  </a:txBody>
                  <a:tcPr/>
                </a:tc>
                <a:tc>
                  <a:txBody>
                    <a:bodyPr/>
                    <a:lstStyle/>
                    <a:p>
                      <a:pPr rtl="1"/>
                      <a:r>
                        <a:rPr lang="fa-IR" dirty="0" smtClean="0"/>
                        <a:t>4*</a:t>
                      </a:r>
                      <a:endParaRPr lang="fa-IR" dirty="0"/>
                    </a:p>
                  </a:txBody>
                  <a:tcPr/>
                </a:tc>
                <a:tc>
                  <a:txBody>
                    <a:bodyPr/>
                    <a:lstStyle/>
                    <a:p>
                      <a:pPr rtl="1"/>
                      <a:r>
                        <a:rPr lang="fa-IR" dirty="0" smtClean="0"/>
                        <a:t>6</a:t>
                      </a:r>
                      <a:endParaRPr lang="fa-IR" dirty="0"/>
                    </a:p>
                  </a:txBody>
                  <a:tcPr/>
                </a:tc>
                <a:tc>
                  <a:txBody>
                    <a:bodyPr/>
                    <a:lstStyle/>
                    <a:p>
                      <a:pPr rtl="1"/>
                      <a:r>
                        <a:rPr lang="fa-IR" dirty="0" smtClean="0"/>
                        <a:t>7</a:t>
                      </a:r>
                      <a:endParaRPr lang="fa-IR" dirty="0"/>
                    </a:p>
                  </a:txBody>
                  <a:tcPr/>
                </a:tc>
                <a:tc>
                  <a:txBody>
                    <a:bodyPr/>
                    <a:lstStyle/>
                    <a:p>
                      <a:pPr rtl="1"/>
                      <a:r>
                        <a:rPr lang="fa-IR" dirty="0" smtClean="0"/>
                        <a:t>8</a:t>
                      </a:r>
                      <a:endParaRPr lang="fa-IR" dirty="0"/>
                    </a:p>
                  </a:txBody>
                  <a:tcPr/>
                </a:tc>
                <a:tc>
                  <a:txBody>
                    <a:bodyPr/>
                    <a:lstStyle/>
                    <a:p>
                      <a:pPr rtl="1"/>
                      <a:r>
                        <a:rPr lang="fa-IR" dirty="0" smtClean="0"/>
                        <a:t>25</a:t>
                      </a:r>
                      <a:endParaRPr lang="fa-IR" dirty="0"/>
                    </a:p>
                  </a:txBody>
                  <a:tcPr/>
                </a:tc>
                <a:tc>
                  <a:txBody>
                    <a:bodyPr/>
                    <a:lstStyle/>
                    <a:p>
                      <a:pPr rtl="1"/>
                      <a:r>
                        <a:rPr lang="fa-IR" dirty="0" smtClean="0"/>
                        <a:t>1</a:t>
                      </a:r>
                      <a:endParaRPr lang="fa-IR" dirty="0"/>
                    </a:p>
                  </a:txBody>
                  <a:tcPr/>
                </a:tc>
                <a:tc>
                  <a:txBody>
                    <a:bodyPr/>
                    <a:lstStyle/>
                    <a:p>
                      <a:pPr rtl="1"/>
                      <a:r>
                        <a:rPr lang="fa-IR" dirty="0" smtClean="0"/>
                        <a:t>23*</a:t>
                      </a:r>
                      <a:endParaRPr lang="fa-IR" dirty="0"/>
                    </a:p>
                  </a:txBody>
                  <a:tcPr/>
                </a:tc>
                <a:tc>
                  <a:txBody>
                    <a:bodyPr/>
                    <a:lstStyle/>
                    <a:p>
                      <a:pPr rtl="1"/>
                      <a:r>
                        <a:rPr lang="fa-IR" dirty="0" smtClean="0"/>
                        <a:t>0</a:t>
                      </a:r>
                      <a:endParaRPr lang="fa-IR" dirty="0"/>
                    </a:p>
                  </a:txBody>
                  <a:tcPr/>
                </a:tc>
                <a:tc>
                  <a:txBody>
                    <a:bodyPr/>
                    <a:lstStyle/>
                    <a:p>
                      <a:pPr rtl="1"/>
                      <a:r>
                        <a:rPr lang="fa-IR" dirty="0" smtClean="0"/>
                        <a:t>0</a:t>
                      </a:r>
                      <a:endParaRPr lang="fa-IR" dirty="0"/>
                    </a:p>
                  </a:txBody>
                  <a:tcPr/>
                </a:tc>
                <a:tc>
                  <a:txBody>
                    <a:bodyPr/>
                    <a:lstStyle/>
                    <a:p>
                      <a:pPr rtl="1"/>
                      <a:r>
                        <a:rPr lang="fa-IR" dirty="0" smtClean="0"/>
                        <a:t>1</a:t>
                      </a:r>
                      <a:endParaRPr lang="fa-IR" dirty="0"/>
                    </a:p>
                  </a:txBody>
                  <a:tcPr/>
                </a:tc>
                <a:tc>
                  <a:txBody>
                    <a:bodyPr/>
                    <a:lstStyle/>
                    <a:p>
                      <a:pPr rtl="1"/>
                      <a:r>
                        <a:rPr lang="fa-IR" dirty="0" smtClean="0"/>
                        <a:t>5</a:t>
                      </a:r>
                      <a:endParaRPr lang="fa-IR" dirty="0"/>
                    </a:p>
                  </a:txBody>
                  <a:tcPr/>
                </a:tc>
              </a:tr>
            </a:tbl>
          </a:graphicData>
        </a:graphic>
      </p:graphicFrame>
    </p:spTree>
    <p:extLst>
      <p:ext uri="{BB962C8B-B14F-4D97-AF65-F5344CB8AC3E}">
        <p14:creationId xmlns:p14="http://schemas.microsoft.com/office/powerpoint/2010/main" val="2250402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rPr>
              <a:t>مثال</a:t>
            </a:r>
            <a:endParaRPr lang="fa-IR" dirty="0">
              <a:solidFill>
                <a:srgbClr val="FF0000"/>
              </a:solidFill>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در یک آزمون چهار گزینه ای(</a:t>
            </a:r>
            <a:r>
              <a:rPr lang="en-US" dirty="0" smtClean="0">
                <a:cs typeface="B Nazanin" panose="00000400000000000000" pitchFamily="2" charset="-78"/>
              </a:rPr>
              <a:t>N=4</a:t>
            </a:r>
            <a:r>
              <a:rPr lang="fa-IR" dirty="0" smtClean="0">
                <a:cs typeface="B Nazanin" panose="00000400000000000000" pitchFamily="2" charset="-78"/>
              </a:rPr>
              <a:t>)</a:t>
            </a:r>
            <a:r>
              <a:rPr lang="en-US" dirty="0" smtClean="0">
                <a:cs typeface="B Nazanin" panose="00000400000000000000" pitchFamily="2" charset="-78"/>
              </a:rPr>
              <a:t> </a:t>
            </a:r>
            <a:r>
              <a:rPr lang="fa-IR" dirty="0" smtClean="0">
                <a:cs typeface="B Nazanin" panose="00000400000000000000" pitchFamily="2" charset="-78"/>
              </a:rPr>
              <a:t> که دارای 60 سوال می باشد دانشجویی به 50 سوال پاسخ داده است و از این تعداد به 9سوال پاسخ غلط(</a:t>
            </a:r>
            <a:r>
              <a:rPr lang="en-US" dirty="0" smtClean="0">
                <a:cs typeface="B Nazanin" panose="00000400000000000000" pitchFamily="2" charset="-78"/>
              </a:rPr>
              <a:t>W=9</a:t>
            </a:r>
            <a:r>
              <a:rPr lang="fa-IR" dirty="0" smtClean="0">
                <a:cs typeface="B Nazanin" panose="00000400000000000000" pitchFamily="2" charset="-78"/>
              </a:rPr>
              <a:t>)</a:t>
            </a:r>
            <a:r>
              <a:rPr lang="en-US" dirty="0" smtClean="0">
                <a:cs typeface="B Nazanin" panose="00000400000000000000" pitchFamily="2" charset="-78"/>
              </a:rPr>
              <a:t> </a:t>
            </a:r>
            <a:r>
              <a:rPr lang="fa-IR" dirty="0" smtClean="0">
                <a:cs typeface="B Nazanin" panose="00000400000000000000" pitchFamily="2" charset="-78"/>
              </a:rPr>
              <a:t> و 41 سوال درست پاسخ داده است(</a:t>
            </a:r>
            <a:r>
              <a:rPr lang="en-US" dirty="0" smtClean="0">
                <a:cs typeface="B Nazanin" panose="00000400000000000000" pitchFamily="2" charset="-78"/>
              </a:rPr>
              <a:t>R=41</a:t>
            </a:r>
            <a:r>
              <a:rPr lang="fa-IR" dirty="0" smtClean="0">
                <a:cs typeface="B Nazanin" panose="00000400000000000000" pitchFamily="2" charset="-78"/>
              </a:rPr>
              <a:t>) نمره نهایی این دانشجو</a:t>
            </a:r>
          </a:p>
          <a:p>
            <a:endParaRPr lang="fa-IR" dirty="0" smtClean="0">
              <a:cs typeface="B Nazanin" panose="00000400000000000000" pitchFamily="2" charset="-78"/>
            </a:endParaRPr>
          </a:p>
          <a:p>
            <a:pPr algn="l" rtl="0"/>
            <a:r>
              <a:rPr lang="en-US" dirty="0" smtClean="0">
                <a:cs typeface="B Nazanin" panose="00000400000000000000" pitchFamily="2" charset="-78"/>
              </a:rPr>
              <a:t>41-9/4-1 = 41-3= 38     38/3= </a:t>
            </a:r>
            <a:r>
              <a:rPr lang="en-US" dirty="0" smtClean="0">
                <a:solidFill>
                  <a:srgbClr val="FF0000"/>
                </a:solidFill>
                <a:cs typeface="B Nazanin" panose="00000400000000000000" pitchFamily="2" charset="-78"/>
              </a:rPr>
              <a:t>12.67</a:t>
            </a:r>
            <a:r>
              <a:rPr lang="en-US" dirty="0" smtClean="0">
                <a:cs typeface="B Nazanin" panose="00000400000000000000" pitchFamily="2" charset="-78"/>
              </a:rPr>
              <a:t>           </a:t>
            </a:r>
          </a:p>
          <a:p>
            <a:pPr algn="l" rtl="0"/>
            <a:endParaRPr lang="en-US" dirty="0">
              <a:cs typeface="B Nazanin" panose="00000400000000000000" pitchFamily="2" charset="-78"/>
            </a:endParaRPr>
          </a:p>
          <a:p>
            <a:pPr algn="l" rtl="0"/>
            <a:endParaRPr lang="en-US" dirty="0" smtClean="0">
              <a:cs typeface="B Nazanin" panose="00000400000000000000" pitchFamily="2" charset="-78"/>
            </a:endParaRPr>
          </a:p>
          <a:p>
            <a:pPr algn="r"/>
            <a:r>
              <a:rPr lang="fa-IR" dirty="0" smtClean="0">
                <a:cs typeface="B Nazanin" panose="00000400000000000000" pitchFamily="2" charset="-78"/>
              </a:rPr>
              <a:t>در حالی که در روش بدون اصلاح   </a:t>
            </a:r>
            <a:r>
              <a:rPr lang="en-US" dirty="0" smtClean="0">
                <a:cs typeface="B Nazanin" panose="00000400000000000000" pitchFamily="2" charset="-78"/>
              </a:rPr>
              <a:t>41/3=</a:t>
            </a:r>
            <a:r>
              <a:rPr lang="en-US" dirty="0" smtClean="0">
                <a:solidFill>
                  <a:srgbClr val="FF0000"/>
                </a:solidFill>
                <a:cs typeface="B Nazanin" panose="00000400000000000000" pitchFamily="2" charset="-78"/>
              </a:rPr>
              <a:t>13.67</a:t>
            </a:r>
            <a:endParaRPr lang="en-US" dirty="0">
              <a:solidFill>
                <a:srgbClr val="FF0000"/>
              </a:solidFill>
              <a:cs typeface="B Nazanin" panose="00000400000000000000" pitchFamily="2" charset="-78"/>
            </a:endParaRPr>
          </a:p>
        </p:txBody>
      </p:sp>
    </p:spTree>
    <p:extLst>
      <p:ext uri="{BB962C8B-B14F-4D97-AF65-F5344CB8AC3E}">
        <p14:creationId xmlns:p14="http://schemas.microsoft.com/office/powerpoint/2010/main" val="162643889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تجزیه تحلیل سوالات مثال</a:t>
            </a:r>
            <a:endParaRPr lang="fa-IR" dirty="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0" indent="0">
              <a:buNone/>
            </a:pPr>
            <a:r>
              <a:rPr lang="fa-IR" dirty="0" smtClean="0">
                <a:solidFill>
                  <a:srgbClr val="FF0000"/>
                </a:solidFill>
                <a:cs typeface="B Nazanin" panose="00000400000000000000" pitchFamily="2" charset="-78"/>
              </a:rPr>
              <a:t>سوال1</a:t>
            </a:r>
            <a:r>
              <a:rPr lang="fa-IR" dirty="0" smtClean="0">
                <a:cs typeface="B Nazanin" panose="00000400000000000000" pitchFamily="2" charset="-78"/>
              </a:rPr>
              <a:t>: ضریب دشواری 0/86 می باشد بنابراین سوال آسانی است گزینه انحرافی الف هیچ یک از افراد گروه بالا را جذب نکرده است اما 8درصد گروه پایین را جذب کرده است. چون درصد پاسخ های دو گروه 0 و 8 درصد از نظر آماری معنی دار می باشد بنابراین گزینه الف کارایی لازم را دارد ولی گزینه ج و د تفاوت آنها در دو گروه معنی دار نیست . </a:t>
            </a:r>
          </a:p>
          <a:p>
            <a:pPr marL="0" indent="0">
              <a:buNone/>
            </a:pPr>
            <a:r>
              <a:rPr lang="fa-IR" dirty="0" smtClean="0">
                <a:cs typeface="B Nazanin" panose="00000400000000000000" pitchFamily="2" charset="-78"/>
              </a:rPr>
              <a:t>بنابراین می توان گفت این سوال با وجود آسان بودن داری دو گزینه انحرافی نسبتا ضعیف می باشد</a:t>
            </a:r>
            <a:endParaRPr lang="fa-IR" dirty="0">
              <a:cs typeface="B Nazanin" panose="00000400000000000000" pitchFamily="2" charset="-78"/>
            </a:endParaRPr>
          </a:p>
        </p:txBody>
      </p:sp>
    </p:spTree>
    <p:extLst>
      <p:ext uri="{BB962C8B-B14F-4D97-AF65-F5344CB8AC3E}">
        <p14:creationId xmlns:p14="http://schemas.microsoft.com/office/powerpoint/2010/main" val="221279949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آزمون معنی دار بودن نسبت فراوانی پاسخ دو گروه بالا و پایین به هر گزینه</a:t>
            </a:r>
            <a:endParaRPr lang="fa-IR" dirty="0">
              <a:solidFill>
                <a:srgbClr val="FF0000"/>
              </a:solidFill>
              <a:cs typeface="B Nazanin" panose="00000400000000000000" pitchFamily="2" charset="-78"/>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lgn="l" rtl="0"/>
                <a14:m>
                  <m:oMath xmlns:m="http://schemas.openxmlformats.org/officeDocument/2006/math">
                    <m:r>
                      <a:rPr lang="en-US" i="1">
                        <a:latin typeface="Cambria Math" panose="02040503050406030204" pitchFamily="18" charset="0"/>
                      </a:rPr>
                      <m:t>𝑍</m:t>
                    </m:r>
                    <m:r>
                      <a:rPr lang="en-US" i="1">
                        <a:latin typeface="Cambria Math" panose="02040503050406030204" pitchFamily="18" charset="0"/>
                      </a:rPr>
                      <m:t>=</m:t>
                    </m:r>
                    <m:rad>
                      <m:radPr>
                        <m:degHide m:val="on"/>
                        <m:ctrlPr>
                          <a:rPr lang="en-US" i="1">
                            <a:latin typeface="Cambria Math" panose="02040503050406030204" pitchFamily="18" charset="0"/>
                          </a:rPr>
                        </m:ctrlPr>
                      </m:radPr>
                      <m:deg/>
                      <m:e>
                        <m:f>
                          <m:fPr>
                            <m:ctrlPr>
                              <a:rPr lang="en-US" i="1">
                                <a:latin typeface="Cambria Math" panose="02040503050406030204" pitchFamily="18" charset="0"/>
                              </a:rPr>
                            </m:ctrlPr>
                          </m:fPr>
                          <m:num>
                            <m:r>
                              <a:rPr lang="en-US" i="1">
                                <a:latin typeface="Cambria Math" panose="02040503050406030204" pitchFamily="18" charset="0"/>
                              </a:rPr>
                              <m:t>𝑃</m:t>
                            </m:r>
                            <m:r>
                              <a:rPr lang="en-US" i="1">
                                <a:latin typeface="Cambria Math" panose="02040503050406030204" pitchFamily="18" charset="0"/>
                              </a:rPr>
                              <m:t>1</m:t>
                            </m:r>
                            <m:r>
                              <a:rPr lang="en-US" i="1">
                                <a:latin typeface="Cambria Math" panose="02040503050406030204" pitchFamily="18" charset="0"/>
                              </a:rPr>
                              <m:t>−</m:t>
                            </m:r>
                            <m:r>
                              <a:rPr lang="en-US" i="1">
                                <a:latin typeface="Cambria Math" panose="02040503050406030204" pitchFamily="18" charset="0"/>
                              </a:rPr>
                              <m:t>𝑃</m:t>
                            </m:r>
                            <m:r>
                              <a:rPr lang="en-US" i="1">
                                <a:latin typeface="Cambria Math" panose="02040503050406030204" pitchFamily="18" charset="0"/>
                              </a:rPr>
                              <m:t>2</m:t>
                            </m:r>
                          </m:num>
                          <m:den>
                            <m:r>
                              <a:rPr lang="en-US" i="1">
                                <a:latin typeface="Cambria Math" panose="02040503050406030204" pitchFamily="18" charset="0"/>
                              </a:rPr>
                              <m:t>𝑃𝑀</m:t>
                            </m:r>
                            <m:r>
                              <a:rPr lang="en-US" i="1">
                                <a:latin typeface="Cambria Math" panose="02040503050406030204" pitchFamily="18" charset="0"/>
                              </a:rPr>
                              <m:t>(</m:t>
                            </m:r>
                            <m:r>
                              <a:rPr lang="en-US" i="1">
                                <a:latin typeface="Cambria Math" panose="02040503050406030204" pitchFamily="18" charset="0"/>
                              </a:rPr>
                              <m:t>1</m:t>
                            </m:r>
                            <m:r>
                              <a:rPr lang="en-US" i="1">
                                <a:latin typeface="Cambria Math" panose="02040503050406030204" pitchFamily="18" charset="0"/>
                              </a:rPr>
                              <m:t>−</m:t>
                            </m:r>
                            <m:r>
                              <a:rPr lang="en-US" i="1">
                                <a:latin typeface="Cambria Math" panose="02040503050406030204" pitchFamily="18" charset="0"/>
                              </a:rPr>
                              <m:t>𝑃𝑀</m:t>
                            </m:r>
                            <m:r>
                              <a:rPr lang="en-US" i="1">
                                <a:latin typeface="Cambria Math" panose="02040503050406030204" pitchFamily="18" charset="0"/>
                              </a:rPr>
                              <m:t>)/</m:t>
                            </m:r>
                            <m:r>
                              <a:rPr lang="en-US" i="1">
                                <a:latin typeface="Cambria Math" panose="02040503050406030204" pitchFamily="18" charset="0"/>
                              </a:rPr>
                              <m:t>𝑁</m:t>
                            </m:r>
                          </m:den>
                        </m:f>
                      </m:e>
                    </m:rad>
                    <m:r>
                      <a:rPr lang="en-US" i="1">
                        <a:latin typeface="Cambria Math" panose="02040503050406030204" pitchFamily="18" charset="0"/>
                      </a:rPr>
                      <m:t>=</m:t>
                    </m:r>
                    <m:rad>
                      <m:radPr>
                        <m:degHide m:val="on"/>
                        <m:ctrlPr>
                          <a:rPr lang="en-US" i="1">
                            <a:latin typeface="Cambria Math" panose="02040503050406030204" pitchFamily="18" charset="0"/>
                          </a:rPr>
                        </m:ctrlPr>
                      </m:radPr>
                      <m:deg/>
                      <m:e>
                        <m:f>
                          <m:fPr>
                            <m:ctrlPr>
                              <a:rPr lang="en-US" i="1">
                                <a:latin typeface="Cambria Math" panose="02040503050406030204" pitchFamily="18" charset="0"/>
                              </a:rPr>
                            </m:ctrlPr>
                          </m:fPr>
                          <m:num>
                            <m:r>
                              <a:rPr lang="en-US" i="1">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rPr>
                              <m:t>08</m:t>
                            </m:r>
                          </m:num>
                          <m:den>
                            <m:r>
                              <a:rPr lang="en-US" i="1">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rPr>
                              <m:t>04</m:t>
                            </m:r>
                            <m:r>
                              <a:rPr lang="en-US" i="1">
                                <a:latin typeface="Cambria Math" panose="02040503050406030204" pitchFamily="18" charset="0"/>
                              </a:rPr>
                              <m:t>(</m:t>
                            </m:r>
                            <m:r>
                              <a:rPr lang="en-US" i="1">
                                <a:latin typeface="Cambria Math" panose="02040503050406030204" pitchFamily="18" charset="0"/>
                              </a:rPr>
                              <m:t>1</m:t>
                            </m:r>
                            <m:r>
                              <a:rPr lang="en-US" i="1">
                                <a:latin typeface="Cambria Math" panose="02040503050406030204" pitchFamily="18" charset="0"/>
                              </a:rPr>
                              <m:t>−</m:t>
                            </m:r>
                            <m:r>
                              <a:rPr lang="en-US" i="1">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rPr>
                              <m:t>04</m:t>
                            </m:r>
                            <m:r>
                              <a:rPr lang="en-US" i="1">
                                <a:latin typeface="Cambria Math" panose="02040503050406030204" pitchFamily="18" charset="0"/>
                              </a:rPr>
                              <m:t>)/</m:t>
                            </m:r>
                            <m:r>
                              <a:rPr lang="en-US" i="1">
                                <a:latin typeface="Cambria Math" panose="02040503050406030204" pitchFamily="18" charset="0"/>
                              </a:rPr>
                              <m:t>50</m:t>
                            </m:r>
                          </m:den>
                        </m:f>
                      </m:e>
                    </m:rad>
                    <m:r>
                      <a:rPr lang="en-US">
                        <a:latin typeface="Cambria Math" panose="02040503050406030204" pitchFamily="18" charset="0"/>
                      </a:rPr>
                      <m:t>=</m:t>
                    </m:r>
                  </m:oMath>
                </a14:m>
                <a:r>
                  <a:rPr lang="en-US" dirty="0" smtClean="0"/>
                  <a:t> 10.28</a:t>
                </a:r>
              </a:p>
              <a:p>
                <a:pPr algn="r"/>
                <a:r>
                  <a:rPr lang="en-US" dirty="0" smtClean="0"/>
                  <a:t>P1:</a:t>
                </a:r>
                <a:r>
                  <a:rPr lang="fa-IR" dirty="0" smtClean="0"/>
                  <a:t> </a:t>
                </a:r>
                <a:r>
                  <a:rPr lang="fa-IR" dirty="0" smtClean="0">
                    <a:solidFill>
                      <a:srgbClr val="FF0000"/>
                    </a:solidFill>
                  </a:rPr>
                  <a:t>نسبت انتخاب پاسخ انحرافی  توسط افراد قوی</a:t>
                </a:r>
              </a:p>
              <a:p>
                <a:pPr algn="r"/>
                <a:r>
                  <a:rPr lang="en-US" dirty="0" smtClean="0"/>
                  <a:t>P2:</a:t>
                </a:r>
                <a:r>
                  <a:rPr lang="fa-IR" dirty="0" smtClean="0"/>
                  <a:t> </a:t>
                </a:r>
                <a:r>
                  <a:rPr lang="fa-IR" dirty="0" smtClean="0">
                    <a:solidFill>
                      <a:srgbClr val="FF0000"/>
                    </a:solidFill>
                  </a:rPr>
                  <a:t>نسبت اتخاب پاسخ انحرافی توسط گروه ضعیف</a:t>
                </a:r>
              </a:p>
              <a:p>
                <a:pPr algn="r"/>
                <a:r>
                  <a:rPr lang="en-US" dirty="0" smtClean="0"/>
                  <a:t>PM</a:t>
                </a:r>
                <a:r>
                  <a:rPr lang="fa-IR" dirty="0" smtClean="0"/>
                  <a:t> </a:t>
                </a:r>
                <a:r>
                  <a:rPr lang="fa-IR" dirty="0" smtClean="0">
                    <a:solidFill>
                      <a:srgbClr val="FF0000"/>
                    </a:solidFill>
                  </a:rPr>
                  <a:t>متوسط نسبت انتخاب این گزینه توسط دو گروه</a:t>
                </a:r>
              </a:p>
              <a:p>
                <a:pPr algn="r"/>
                <a:r>
                  <a:rPr lang="en-US" dirty="0" smtClean="0"/>
                  <a:t>N</a:t>
                </a:r>
                <a:r>
                  <a:rPr lang="fa-IR" dirty="0" smtClean="0"/>
                  <a:t>: مجموع افراد دو گروه </a:t>
                </a:r>
              </a:p>
              <a:p>
                <a:pPr algn="l" rtl="0"/>
                <a:r>
                  <a:rPr lang="en-US" dirty="0" smtClean="0"/>
                  <a:t>Z &gt; 1.96    </a:t>
                </a:r>
                <a:r>
                  <a:rPr lang="fa-IR" dirty="0" smtClean="0"/>
                  <a:t>معنی دار می باشد</a:t>
                </a:r>
              </a:p>
              <a:p>
                <a:pPr algn="l" rtl="0"/>
                <a:r>
                  <a:rPr lang="en-US" dirty="0" smtClean="0"/>
                  <a:t>Z&lt; 1.96 </a:t>
                </a:r>
                <a:r>
                  <a:rPr lang="fa-IR" dirty="0" smtClean="0"/>
                  <a:t>معنی دار نمی باشد</a:t>
                </a:r>
                <a:endParaRPr lang="fa-IR"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r="-1043"/>
                </a:stretch>
              </a:blipFill>
            </p:spPr>
            <p:txBody>
              <a:bodyPr/>
              <a:lstStyle/>
              <a:p>
                <a:r>
                  <a:rPr lang="fa-IR">
                    <a:noFill/>
                  </a:rPr>
                  <a:t> </a:t>
                </a:r>
              </a:p>
            </p:txBody>
          </p:sp>
        </mc:Fallback>
      </mc:AlternateContent>
    </p:spTree>
    <p:extLst>
      <p:ext uri="{BB962C8B-B14F-4D97-AF65-F5344CB8AC3E}">
        <p14:creationId xmlns:p14="http://schemas.microsoft.com/office/powerpoint/2010/main" val="37291887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3633"/>
            <a:ext cx="10515600" cy="5743330"/>
          </a:xfrm>
        </p:spPr>
        <p:txBody>
          <a:bodyPr/>
          <a:lstStyle/>
          <a:p>
            <a:pPr algn="just"/>
            <a:r>
              <a:rPr lang="fa-IR" dirty="0" smtClean="0">
                <a:solidFill>
                  <a:srgbClr val="FF0000"/>
                </a:solidFill>
                <a:cs typeface="B Nazanin" panose="00000400000000000000" pitchFamily="2" charset="-78"/>
              </a:rPr>
              <a:t>سوال 2:</a:t>
            </a:r>
          </a:p>
          <a:p>
            <a:pPr algn="just"/>
            <a:r>
              <a:rPr lang="fa-IR" dirty="0" smtClean="0">
                <a:cs typeface="B Nazanin" panose="00000400000000000000" pitchFamily="2" charset="-78"/>
              </a:rPr>
              <a:t>سطح دشواری 28درصد می باشد بنابراین سوال دشواری می باشد چون همه گزینه های انحرافی توجه افراد را به خود جلب کرده اند پس گزینه های موثری بوده اند در همه موراد فراوانی و درصد انتخاب گزینه های انحرافی توسط گروه ضعیف بیش از گروه قوی بوده است . پس کارایی گزینه های انحرافی کارایی نسبی برخوردار هستند</a:t>
            </a:r>
          </a:p>
          <a:p>
            <a:pPr algn="just"/>
            <a:endParaRPr lang="fa-IR" dirty="0">
              <a:cs typeface="B Nazanin" panose="00000400000000000000" pitchFamily="2" charset="-78"/>
            </a:endParaRPr>
          </a:p>
          <a:p>
            <a:pPr algn="just"/>
            <a:r>
              <a:rPr lang="fa-IR" dirty="0" smtClean="0">
                <a:solidFill>
                  <a:srgbClr val="FF0000"/>
                </a:solidFill>
                <a:cs typeface="B Nazanin" panose="00000400000000000000" pitchFamily="2" charset="-78"/>
              </a:rPr>
              <a:t>سوال 3: </a:t>
            </a:r>
            <a:r>
              <a:rPr lang="fa-IR" dirty="0" smtClean="0">
                <a:cs typeface="B Nazanin" panose="00000400000000000000" pitchFamily="2" charset="-78"/>
              </a:rPr>
              <a:t>از آنجایی که سطح دشواری سوال 20درصد است پس سوال دشواری است  اما چون درصد پاسخ های درست افراد گروه ضعیف بیش از درصد پاسخ های درست افراد قوی می باشد سوال ضریب تشخیص مناسبی ندارد. گزینه ب گول زننده است ولی گزینه های الف و د کارایی نسبی دارد. اما چون سوال فاقد قوه تمیز است یا باید تجدید نظر شود یا به کلی از آزمون حذف شود</a:t>
            </a:r>
            <a:r>
              <a:rPr lang="fa-IR" dirty="0" smtClean="0"/>
              <a:t>.</a:t>
            </a:r>
          </a:p>
          <a:p>
            <a:endParaRPr lang="fa-IR" dirty="0"/>
          </a:p>
        </p:txBody>
      </p:sp>
    </p:spTree>
    <p:extLst>
      <p:ext uri="{BB962C8B-B14F-4D97-AF65-F5344CB8AC3E}">
        <p14:creationId xmlns:p14="http://schemas.microsoft.com/office/powerpoint/2010/main" val="13255999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08668"/>
            <a:ext cx="10515600" cy="5168295"/>
          </a:xfrm>
        </p:spPr>
        <p:txBody>
          <a:bodyPr/>
          <a:lstStyle/>
          <a:p>
            <a:r>
              <a:rPr lang="fa-IR" dirty="0" smtClean="0">
                <a:solidFill>
                  <a:srgbClr val="FF0000"/>
                </a:solidFill>
                <a:cs typeface="B Nazanin" panose="00000400000000000000" pitchFamily="2" charset="-78"/>
              </a:rPr>
              <a:t>سوال 4</a:t>
            </a:r>
            <a:r>
              <a:rPr lang="fa-IR" dirty="0" smtClean="0">
                <a:cs typeface="B Nazanin" panose="00000400000000000000" pitchFamily="2" charset="-78"/>
              </a:rPr>
              <a:t>: سطح دشواری 70 درصد بنابراین با وجود آسان بودن سوال نسبتا مناسبی می باشد گزینه انحرافی (د) کارایی لازم برخوردار می باشد. اما الف و ج کارایی لازم را ندارند زیرا توجه هیچ یک از آزمودنی های حتی گروه ضعیف را جلب نکردند در صورت علاقه به حفظ سوال باید گزینه های الف و ج تجدید نظر شود</a:t>
            </a:r>
          </a:p>
          <a:p>
            <a:endParaRPr lang="fa-IR" dirty="0" smtClean="0">
              <a:cs typeface="B Nazanin" panose="00000400000000000000" pitchFamily="2" charset="-78"/>
            </a:endParaRPr>
          </a:p>
          <a:p>
            <a:r>
              <a:rPr lang="fa-IR" dirty="0" smtClean="0">
                <a:solidFill>
                  <a:srgbClr val="FF0000"/>
                </a:solidFill>
                <a:cs typeface="B Nazanin" panose="00000400000000000000" pitchFamily="2" charset="-78"/>
              </a:rPr>
              <a:t>سوال 5: </a:t>
            </a:r>
            <a:r>
              <a:rPr lang="fa-IR" dirty="0" smtClean="0">
                <a:cs typeface="B Nazanin" panose="00000400000000000000" pitchFamily="2" charset="-78"/>
              </a:rPr>
              <a:t>این سوال با سطح دشواری 54درصد سوال مناسبی می باشد و از انجایی که همه گزینه های انحرافی کارایی لازم را برخودار هستند توانسته اند توجه افراد ضعیف را به خود جلب کنند این سوال را می توان به همین صورت در آزمون حفظ کرد.  </a:t>
            </a:r>
            <a:endParaRPr lang="fa-IR" dirty="0">
              <a:cs typeface="B Nazanin" panose="00000400000000000000" pitchFamily="2" charset="-78"/>
            </a:endParaRPr>
          </a:p>
        </p:txBody>
      </p:sp>
    </p:spTree>
    <p:extLst>
      <p:ext uri="{BB962C8B-B14F-4D97-AF65-F5344CB8AC3E}">
        <p14:creationId xmlns:p14="http://schemas.microsoft.com/office/powerpoint/2010/main" val="8307136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solidFill>
                  <a:srgbClr val="FF0000"/>
                </a:solidFill>
                <a:cs typeface="B Nazanin" panose="00000400000000000000" pitchFamily="2" charset="-78"/>
              </a:rPr>
              <a:t>انواع دیگر روش های تجزیه و تحلیل سوال های آزمون</a:t>
            </a:r>
            <a:br>
              <a:rPr lang="fa-IR" dirty="0" smtClean="0">
                <a:solidFill>
                  <a:srgbClr val="FF0000"/>
                </a:solidFill>
                <a:cs typeface="B Nazanin" panose="00000400000000000000" pitchFamily="2" charset="-78"/>
              </a:rPr>
            </a:br>
            <a:r>
              <a:rPr lang="fa-IR" dirty="0" smtClean="0">
                <a:solidFill>
                  <a:srgbClr val="FF0000"/>
                </a:solidFill>
                <a:cs typeface="B Nazanin" panose="00000400000000000000" pitchFamily="2" charset="-78"/>
              </a:rPr>
              <a:t>1. ضریب همبستگی دو رشته ای نقطه ای(پایایی سوالات آزمون)</a:t>
            </a:r>
            <a:endParaRPr lang="fa-IR" dirty="0">
              <a:solidFill>
                <a:srgbClr val="FF0000"/>
              </a:solidFill>
              <a:cs typeface="B Nazanin" panose="00000400000000000000" pitchFamily="2" charset="-78"/>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fa-IR" dirty="0" smtClean="0">
                    <a:latin typeface="+mj-lt"/>
                    <a:cs typeface="B Nazanin" panose="00000400000000000000" pitchFamily="2" charset="-78"/>
                  </a:rPr>
                  <a:t>محاسبه همبستگی بین عملکرد آزمودنی ها در هر سوال با عملکرد آنها در کل آزمون می باشد</a:t>
                </a:r>
              </a:p>
              <a:p>
                <a:r>
                  <a:rPr lang="fa-IR" dirty="0" smtClean="0">
                    <a:latin typeface="+mj-lt"/>
                    <a:cs typeface="B Nazanin" panose="00000400000000000000" pitchFamily="2" charset="-78"/>
                  </a:rPr>
                  <a:t>یک متغیر کمی پیوسته(</a:t>
                </a:r>
                <a:r>
                  <a:rPr lang="fa-IR" dirty="0">
                    <a:latin typeface="+mj-lt"/>
                    <a:cs typeface="B Nazanin" panose="00000400000000000000" pitchFamily="2" charset="-78"/>
                  </a:rPr>
                  <a:t>عملکرد آنها در کل آزمون </a:t>
                </a:r>
                <a:r>
                  <a:rPr lang="fa-IR" dirty="0" smtClean="0">
                    <a:latin typeface="+mj-lt"/>
                    <a:cs typeface="B Nazanin" panose="00000400000000000000" pitchFamily="2" charset="-78"/>
                  </a:rPr>
                  <a:t>)، و یک متغیر اسمی دو حالته(درست، غلط)</a:t>
                </a:r>
              </a:p>
              <a:p>
                <a:pPr algn="l" rtl="0"/>
                <a14:m>
                  <m:oMath xmlns:m="http://schemas.openxmlformats.org/officeDocument/2006/math">
                    <m:r>
                      <a:rPr lang="en-US" i="1">
                        <a:latin typeface="Cambria Math" panose="02040503050406030204" pitchFamily="18" charset="0"/>
                      </a:rPr>
                      <m:t>𝑟</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𝑀𝑝</m:t>
                        </m:r>
                        <m:r>
                          <a:rPr lang="en-US" i="1">
                            <a:latin typeface="Cambria Math" panose="02040503050406030204" pitchFamily="18" charset="0"/>
                          </a:rPr>
                          <m:t>−</m:t>
                        </m:r>
                        <m:r>
                          <a:rPr lang="en-US" i="1">
                            <a:latin typeface="Cambria Math" panose="02040503050406030204" pitchFamily="18" charset="0"/>
                          </a:rPr>
                          <m:t>𝑀𝑡</m:t>
                        </m:r>
                      </m:num>
                      <m:den>
                        <m:r>
                          <a:rPr lang="en-US" i="1">
                            <a:latin typeface="Cambria Math" panose="02040503050406030204" pitchFamily="18" charset="0"/>
                          </a:rPr>
                          <m:t>𝑆𝑡</m:t>
                        </m:r>
                      </m:den>
                    </m:f>
                    <m:rad>
                      <m:radPr>
                        <m:degHide m:val="on"/>
                        <m:ctrlPr>
                          <a:rPr lang="en-US" i="1">
                            <a:latin typeface="Cambria Math" panose="02040503050406030204" pitchFamily="18" charset="0"/>
                          </a:rPr>
                        </m:ctrlPr>
                      </m:radPr>
                      <m:deg/>
                      <m:e>
                        <m:f>
                          <m:fPr>
                            <m:ctrlPr>
                              <a:rPr lang="en-US" i="1">
                                <a:latin typeface="Cambria Math" panose="02040503050406030204" pitchFamily="18" charset="0"/>
                              </a:rPr>
                            </m:ctrlPr>
                          </m:fPr>
                          <m:num>
                            <m:r>
                              <a:rPr lang="en-US" i="1">
                                <a:latin typeface="Cambria Math" panose="02040503050406030204" pitchFamily="18" charset="0"/>
                              </a:rPr>
                              <m:t>𝑃𝑖</m:t>
                            </m:r>
                          </m:num>
                          <m:den>
                            <m:r>
                              <a:rPr lang="en-US" i="1">
                                <a:latin typeface="Cambria Math" panose="02040503050406030204" pitchFamily="18" charset="0"/>
                              </a:rPr>
                              <m:t>(</m:t>
                            </m:r>
                            <m:r>
                              <a:rPr lang="en-US" i="1">
                                <a:latin typeface="Cambria Math" panose="02040503050406030204" pitchFamily="18" charset="0"/>
                              </a:rPr>
                              <m:t>1</m:t>
                            </m:r>
                            <m:r>
                              <a:rPr lang="en-US" i="1">
                                <a:latin typeface="Cambria Math" panose="02040503050406030204" pitchFamily="18" charset="0"/>
                              </a:rPr>
                              <m:t>−</m:t>
                            </m:r>
                            <m:r>
                              <a:rPr lang="en-US" i="1">
                                <a:latin typeface="Cambria Math" panose="02040503050406030204" pitchFamily="18" charset="0"/>
                              </a:rPr>
                              <m:t>𝑃𝑖</m:t>
                            </m:r>
                            <m:r>
                              <a:rPr lang="en-US" i="1">
                                <a:latin typeface="Cambria Math" panose="02040503050406030204" pitchFamily="18" charset="0"/>
                              </a:rPr>
                              <m:t>)</m:t>
                            </m:r>
                          </m:den>
                        </m:f>
                      </m:e>
                    </m:rad>
                  </m:oMath>
                </a14:m>
                <a:endParaRPr lang="fa-IR" dirty="0" smtClean="0">
                  <a:latin typeface="+mj-lt"/>
                  <a:cs typeface="B Nazanin" panose="00000400000000000000" pitchFamily="2" charset="-78"/>
                </a:endParaRPr>
              </a:p>
              <a:p>
                <a:pPr algn="r"/>
                <a:r>
                  <a:rPr lang="en-US" b="0" i="1" dirty="0" smtClean="0">
                    <a:latin typeface="+mj-lt"/>
                    <a:cs typeface="B Nazanin" panose="00000400000000000000" pitchFamily="2" charset="-78"/>
                  </a:rPr>
                  <a:t>r:</a:t>
                </a:r>
                <a:r>
                  <a:rPr lang="fa-IR" b="0" i="1" dirty="0" smtClean="0">
                    <a:latin typeface="+mj-lt"/>
                    <a:cs typeface="B Nazanin" panose="00000400000000000000" pitchFamily="2" charset="-78"/>
                  </a:rPr>
                  <a:t> ضریب همبستگی دو رشته ای نقطه ای  </a:t>
                </a:r>
                <a:r>
                  <a:rPr lang="en-US" b="0" i="1" dirty="0" err="1" smtClean="0">
                    <a:latin typeface="+mj-lt"/>
                    <a:cs typeface="B Nazanin" panose="00000400000000000000" pitchFamily="2" charset="-78"/>
                  </a:rPr>
                  <a:t>Mp</a:t>
                </a:r>
                <a:r>
                  <a:rPr lang="fa-IR" b="0" i="1" dirty="0" smtClean="0">
                    <a:latin typeface="+mj-lt"/>
                    <a:cs typeface="B Nazanin" panose="00000400000000000000" pitchFamily="2" charset="-78"/>
                  </a:rPr>
                  <a:t> میانگین نمره های خام ازمودنی هایی که به سوال مورد نظر درست پاسخ داده اند</a:t>
                </a:r>
                <a:r>
                  <a:rPr lang="en-US" i="1" dirty="0" smtClean="0">
                    <a:latin typeface="+mj-lt"/>
                    <a:cs typeface="B Nazanin" panose="00000400000000000000" pitchFamily="2" charset="-78"/>
                  </a:rPr>
                  <a:t>Mt</a:t>
                </a:r>
                <a:r>
                  <a:rPr lang="fa-IR" i="1" dirty="0" smtClean="0">
                    <a:latin typeface="+mj-lt"/>
                    <a:cs typeface="B Nazanin" panose="00000400000000000000" pitchFamily="2" charset="-78"/>
                  </a:rPr>
                  <a:t>: میانگین خام همه آزمودنی ها </a:t>
                </a:r>
              </a:p>
              <a:p>
                <a:pPr algn="r"/>
                <a:r>
                  <a:rPr lang="en-US" dirty="0" smtClean="0">
                    <a:latin typeface="+mj-lt"/>
                    <a:cs typeface="B Nazanin" panose="00000400000000000000" pitchFamily="2" charset="-78"/>
                  </a:rPr>
                  <a:t>St</a:t>
                </a:r>
                <a:r>
                  <a:rPr lang="fa-IR" dirty="0" smtClean="0">
                    <a:latin typeface="+mj-lt"/>
                    <a:cs typeface="B Nazanin" panose="00000400000000000000" pitchFamily="2" charset="-78"/>
                  </a:rPr>
                  <a:t> انحراف معیار نمره های خام همه آزمودنی ها ، </a:t>
                </a:r>
                <a:r>
                  <a:rPr lang="en-US" dirty="0" smtClean="0">
                    <a:latin typeface="+mj-lt"/>
                    <a:cs typeface="B Nazanin" panose="00000400000000000000" pitchFamily="2" charset="-78"/>
                  </a:rPr>
                  <a:t>Pi</a:t>
                </a:r>
                <a:r>
                  <a:rPr lang="fa-IR" dirty="0" smtClean="0">
                    <a:latin typeface="+mj-lt"/>
                    <a:cs typeface="B Nazanin" panose="00000400000000000000" pitchFamily="2" charset="-78"/>
                  </a:rPr>
                  <a:t> نسبت کسانی که به سوال مورد نظر پاسخ درست داده اند به کل آزمودنی ها: </a:t>
                </a:r>
                <a:r>
                  <a:rPr lang="en-US" dirty="0" smtClean="0">
                    <a:latin typeface="+mj-lt"/>
                    <a:cs typeface="B Nazanin" panose="00000400000000000000" pitchFamily="2" charset="-78"/>
                  </a:rPr>
                  <a:t>Pi</a:t>
                </a:r>
                <a:endParaRPr lang="fa-IR" dirty="0">
                  <a:latin typeface="+mj-lt"/>
                  <a:cs typeface="B Nazanin" panose="00000400000000000000" pitchFamily="2" charset="-78"/>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348" t="-2941" r="-1043"/>
                </a:stretch>
              </a:blipFill>
            </p:spPr>
            <p:txBody>
              <a:bodyPr/>
              <a:lstStyle/>
              <a:p>
                <a:r>
                  <a:rPr lang="fa-IR">
                    <a:noFill/>
                  </a:rPr>
                  <a:t> </a:t>
                </a:r>
              </a:p>
            </p:txBody>
          </p:sp>
        </mc:Fallback>
      </mc:AlternateContent>
    </p:spTree>
    <p:extLst>
      <p:ext uri="{BB962C8B-B14F-4D97-AF65-F5344CB8AC3E}">
        <p14:creationId xmlns:p14="http://schemas.microsoft.com/office/powerpoint/2010/main" val="304189693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مثال</a:t>
            </a:r>
            <a:endParaRPr lang="fa-IR"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fa-IR" dirty="0" smtClean="0">
                    <a:cs typeface="B Nazanin" panose="00000400000000000000" pitchFamily="2" charset="-78"/>
                  </a:rPr>
                  <a:t>میانگین و انحراف معیار نمره های خام یک آزمون 80 سوالی که در یک گروه 52 نفره اجرا شده است به ترتیب برابر با 55/2 و 9/8 و میانگین 32 نفر که به سوال 7 پاسخ داده اند برابر با 58/1 می باشد </a:t>
                </a:r>
              </a:p>
              <a:p>
                <a:pPr algn="l" rtl="0"/>
                <a:r>
                  <a:rPr lang="en-US" dirty="0" smtClean="0">
                    <a:cs typeface="B Nazanin" panose="00000400000000000000" pitchFamily="2" charset="-78"/>
                  </a:rPr>
                  <a:t>P7=32/52=0.62    St: 9.8   Mt=55.2   </a:t>
                </a:r>
                <a:r>
                  <a:rPr lang="en-US" dirty="0" err="1" smtClean="0">
                    <a:cs typeface="B Nazanin" panose="00000400000000000000" pitchFamily="2" charset="-78"/>
                  </a:rPr>
                  <a:t>Mp</a:t>
                </a:r>
                <a:r>
                  <a:rPr lang="en-US" dirty="0" smtClean="0">
                    <a:cs typeface="B Nazanin" panose="00000400000000000000" pitchFamily="2" charset="-78"/>
                  </a:rPr>
                  <a:t>=58.1    r=0.38</a:t>
                </a:r>
              </a:p>
              <a:p>
                <a:pPr algn="r"/>
                <a:r>
                  <a:rPr lang="fa-IR" dirty="0" smtClean="0">
                    <a:cs typeface="B Nazanin" panose="00000400000000000000" pitchFamily="2" charset="-78"/>
                  </a:rPr>
                  <a:t>ضریب تشخیص سوال 7 برابر </a:t>
                </a:r>
                <a:r>
                  <a:rPr lang="fa-IR" dirty="0" smtClean="0">
                    <a:solidFill>
                      <a:srgbClr val="FF0000"/>
                    </a:solidFill>
                    <a:cs typeface="B Nazanin" panose="00000400000000000000" pitchFamily="2" charset="-78"/>
                  </a:rPr>
                  <a:t>با 38 درصد </a:t>
                </a:r>
                <a:r>
                  <a:rPr lang="fa-IR" dirty="0" smtClean="0">
                    <a:cs typeface="B Nazanin" panose="00000400000000000000" pitchFamily="2" charset="-78"/>
                  </a:rPr>
                  <a:t>می باشد به عبارت دیگر بین موفقیت در سوال 7 و نمره کل آزمون 38درصد همبستگی دارد. </a:t>
                </a:r>
              </a:p>
              <a:p>
                <a:pPr algn="l" rtl="0"/>
                <a:r>
                  <a:rPr lang="en-US" dirty="0" smtClean="0">
                    <a:cs typeface="B Nazanin" panose="00000400000000000000" pitchFamily="2" charset="-78"/>
                  </a:rPr>
                  <a:t>R&gt; </a:t>
                </a:r>
                <a:r>
                  <a:rPr lang="en-US" dirty="0" err="1" smtClean="0">
                    <a:cs typeface="B Nazanin" panose="00000400000000000000" pitchFamily="2" charset="-78"/>
                  </a:rPr>
                  <a:t>Sr</a:t>
                </a:r>
                <a:r>
                  <a:rPr lang="en-US" dirty="0" smtClean="0">
                    <a:cs typeface="B Nazanin" panose="00000400000000000000" pitchFamily="2" charset="-78"/>
                  </a:rPr>
                  <a:t> × 1.96                                    </a:t>
                </a:r>
                <a14:m>
                  <m:oMath xmlns:m="http://schemas.openxmlformats.org/officeDocument/2006/math">
                    <m:r>
                      <a:rPr lang="en-US" i="1">
                        <a:latin typeface="Cambria Math" panose="02040503050406030204" pitchFamily="18" charset="0"/>
                      </a:rPr>
                      <m:t>𝑆𝑟</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m:t>
                        </m:r>
                      </m:num>
                      <m:den>
                        <m:rad>
                          <m:radPr>
                            <m:degHide m:val="on"/>
                            <m:ctrlPr>
                              <a:rPr lang="en-US" i="1">
                                <a:latin typeface="Cambria Math" panose="02040503050406030204" pitchFamily="18" charset="0"/>
                              </a:rPr>
                            </m:ctrlPr>
                          </m:radPr>
                          <m:deg/>
                          <m:e>
                            <m:r>
                              <a:rPr lang="en-US" i="1">
                                <a:latin typeface="Cambria Math" panose="02040503050406030204" pitchFamily="18" charset="0"/>
                              </a:rPr>
                              <m:t>𝑛</m:t>
                            </m:r>
                          </m:e>
                        </m:rad>
                      </m:den>
                    </m:f>
                  </m:oMath>
                </a14:m>
                <a:endParaRPr lang="en-US" dirty="0">
                  <a:cs typeface="B Nazanin" panose="00000400000000000000" pitchFamily="2" charset="-78"/>
                </a:endParaRPr>
              </a:p>
              <a:p>
                <a:pPr algn="r"/>
                <a:r>
                  <a:rPr lang="en-US" dirty="0" smtClean="0">
                    <a:cs typeface="B Nazanin" panose="00000400000000000000" pitchFamily="2" charset="-78"/>
                  </a:rPr>
                  <a:t>       </a:t>
                </a:r>
                <a:r>
                  <a:rPr lang="fa-IR" dirty="0" smtClean="0">
                    <a:cs typeface="B Nazanin" panose="00000400000000000000" pitchFamily="2" charset="-78"/>
                  </a:rPr>
                  <a:t>در </a:t>
                </a:r>
                <a:r>
                  <a:rPr lang="en-US" dirty="0" smtClean="0">
                    <a:cs typeface="B Nazanin" panose="00000400000000000000" pitchFamily="2" charset="-78"/>
                  </a:rPr>
                  <a:t>SPSS</a:t>
                </a:r>
                <a:r>
                  <a:rPr lang="fa-IR" dirty="0" smtClean="0">
                    <a:cs typeface="B Nazanin" panose="00000400000000000000" pitchFamily="2" charset="-78"/>
                  </a:rPr>
                  <a:t> همان آزمون همبستگی پیرسون می باشد</a:t>
                </a:r>
                <a:r>
                  <a:rPr lang="en-US" dirty="0" smtClean="0">
                    <a:cs typeface="B Nazanin" panose="00000400000000000000" pitchFamily="2" charset="-78"/>
                  </a:rPr>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t="-2941" r="-1043"/>
                </a:stretch>
              </a:blipFill>
            </p:spPr>
            <p:txBody>
              <a:bodyPr/>
              <a:lstStyle/>
              <a:p>
                <a:r>
                  <a:rPr lang="fa-IR">
                    <a:noFill/>
                  </a:rPr>
                  <a:t> </a:t>
                </a:r>
              </a:p>
            </p:txBody>
          </p:sp>
        </mc:Fallback>
      </mc:AlternateContent>
    </p:spTree>
    <p:extLst>
      <p:ext uri="{BB962C8B-B14F-4D97-AF65-F5344CB8AC3E}">
        <p14:creationId xmlns:p14="http://schemas.microsoft.com/office/powerpoint/2010/main" val="148586692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ضریب همبستگی تتراکوریک</a:t>
            </a:r>
            <a:endParaRPr lang="fa-IR" dirty="0">
              <a:solidFill>
                <a:srgbClr val="FF0000"/>
              </a:solidFill>
              <a:cs typeface="B Nazanin" panose="00000400000000000000" pitchFamily="2" charset="-78"/>
            </a:endParaRPr>
          </a:p>
        </p:txBody>
      </p:sp>
      <p:sp>
        <p:nvSpPr>
          <p:cNvPr id="3" name="Content Placeholder 2"/>
          <p:cNvSpPr>
            <a:spLocks noGrp="1"/>
          </p:cNvSpPr>
          <p:nvPr>
            <p:ph sz="half" idx="1"/>
          </p:nvPr>
        </p:nvSpPr>
        <p:spPr>
          <a:xfrm>
            <a:off x="677945" y="1239960"/>
            <a:ext cx="5181600" cy="4351338"/>
          </a:xfrm>
        </p:spPr>
        <p:txBody>
          <a:bodyPr/>
          <a:lstStyle/>
          <a:p>
            <a:r>
              <a:rPr lang="fa-IR" dirty="0" smtClean="0">
                <a:cs typeface="B Nazanin" panose="00000400000000000000" pitchFamily="2" charset="-78"/>
              </a:rPr>
              <a:t>ضریب همبستگی یک سوال با یک سوال دیگر نشان می دهد برای دو متغیر اسمی دو حالته</a:t>
            </a:r>
          </a:p>
          <a:p>
            <a:endParaRPr lang="fa-IR" dirty="0"/>
          </a:p>
        </p:txBody>
      </p:sp>
      <mc:AlternateContent xmlns:mc="http://schemas.openxmlformats.org/markup-compatibility/2006" xmlns:a14="http://schemas.microsoft.com/office/drawing/2010/main">
        <mc:Choice Requires="a14">
          <p:sp>
            <p:nvSpPr>
              <p:cNvPr id="6" name="Content Placeholder 5"/>
              <p:cNvSpPr>
                <a:spLocks noGrp="1"/>
              </p:cNvSpPr>
              <p:nvPr>
                <p:ph sz="half" idx="2"/>
              </p:nvPr>
            </p:nvSpPr>
            <p:spPr>
              <a:xfrm>
                <a:off x="1969809" y="5140570"/>
                <a:ext cx="8252381" cy="1171330"/>
              </a:xfrm>
            </p:spPr>
            <p:txBody>
              <a:bodyPr/>
              <a:lstStyle/>
              <a:p>
                <a:pPr algn="l"/>
                <a14:m>
                  <m:oMath xmlns:m="http://schemas.openxmlformats.org/officeDocument/2006/math">
                    <m:r>
                      <a:rPr lang="en-US" i="1">
                        <a:latin typeface="Cambria Math" panose="02040503050406030204" pitchFamily="18" charset="0"/>
                      </a:rPr>
                      <m:t>𝑟𝑡</m:t>
                    </m:r>
                    <m:r>
                      <a:rPr lang="en-US" i="1">
                        <a:latin typeface="Cambria Math" panose="02040503050406030204" pitchFamily="18" charset="0"/>
                      </a:rPr>
                      <m:t>=</m:t>
                    </m:r>
                    <m:func>
                      <m:funcPr>
                        <m:ctrlPr>
                          <a:rPr lang="en-US" i="1">
                            <a:latin typeface="Cambria Math" panose="02040503050406030204" pitchFamily="18" charset="0"/>
                          </a:rPr>
                        </m:ctrlPr>
                      </m:funcPr>
                      <m:fName>
                        <m:r>
                          <m:rPr>
                            <m:sty m:val="p"/>
                          </m:rPr>
                          <a:rPr lang="en-US">
                            <a:latin typeface="Cambria Math" panose="02040503050406030204" pitchFamily="18" charset="0"/>
                          </a:rPr>
                          <m:t>cos</m:t>
                        </m:r>
                      </m:fName>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180</m:t>
                                </m:r>
                                <m:r>
                                  <a:rPr lang="en-US" i="1">
                                    <a:latin typeface="Cambria Math" panose="02040503050406030204" pitchFamily="18" charset="0"/>
                                  </a:rPr>
                                  <m:t>×</m:t>
                                </m:r>
                                <m:rad>
                                  <m:radPr>
                                    <m:degHide m:val="on"/>
                                    <m:ctrlPr>
                                      <a:rPr lang="en-US" i="1">
                                        <a:latin typeface="Cambria Math" panose="02040503050406030204" pitchFamily="18" charset="0"/>
                                      </a:rPr>
                                    </m:ctrlPr>
                                  </m:radPr>
                                  <m:deg/>
                                  <m:e>
                                    <m:r>
                                      <m:rPr>
                                        <m:sty m:val="p"/>
                                      </m:rPr>
                                      <a:rPr lang="en-US">
                                        <a:latin typeface="Cambria Math" panose="02040503050406030204" pitchFamily="18" charset="0"/>
                                      </a:rPr>
                                      <m:t>BC</m:t>
                                    </m:r>
                                  </m:e>
                                </m:rad>
                              </m:num>
                              <m:den>
                                <m:rad>
                                  <m:radPr>
                                    <m:degHide m:val="on"/>
                                    <m:ctrlPr>
                                      <a:rPr lang="en-US" i="1">
                                        <a:latin typeface="Cambria Math" panose="02040503050406030204" pitchFamily="18" charset="0"/>
                                      </a:rPr>
                                    </m:ctrlPr>
                                  </m:radPr>
                                  <m:deg/>
                                  <m:e>
                                    <m:r>
                                      <m:rPr>
                                        <m:sty m:val="p"/>
                                      </m:rPr>
                                      <a:rPr lang="en-US">
                                        <a:latin typeface="Cambria Math" panose="02040503050406030204" pitchFamily="18" charset="0"/>
                                      </a:rPr>
                                      <m:t>AD</m:t>
                                    </m:r>
                                  </m:e>
                                </m:rad>
                                <m:r>
                                  <a:rPr lang="en-US" i="1">
                                    <a:latin typeface="Cambria Math" panose="02040503050406030204" pitchFamily="18" charset="0"/>
                                  </a:rPr>
                                  <m:t>+</m:t>
                                </m:r>
                                <m:rad>
                                  <m:radPr>
                                    <m:degHide m:val="on"/>
                                    <m:ctrlPr>
                                      <a:rPr lang="en-US" i="1">
                                        <a:latin typeface="Cambria Math" panose="02040503050406030204" pitchFamily="18" charset="0"/>
                                      </a:rPr>
                                    </m:ctrlPr>
                                  </m:radPr>
                                  <m:deg/>
                                  <m:e>
                                    <m:r>
                                      <m:rPr>
                                        <m:sty m:val="p"/>
                                      </m:rPr>
                                      <a:rPr lang="en-US">
                                        <a:latin typeface="Cambria Math" panose="02040503050406030204" pitchFamily="18" charset="0"/>
                                      </a:rPr>
                                      <m:t>BC</m:t>
                                    </m:r>
                                  </m:e>
                                </m:rad>
                              </m:den>
                            </m:f>
                          </m:e>
                        </m:d>
                      </m:e>
                    </m:func>
                  </m:oMath>
                </a14:m>
                <a:endParaRPr lang="en-US" dirty="0"/>
              </a:p>
            </p:txBody>
          </p:sp>
        </mc:Choice>
        <mc:Fallback xmlns="">
          <p:sp>
            <p:nvSpPr>
              <p:cNvPr id="6" name="Content Placeholder 5"/>
              <p:cNvSpPr>
                <a:spLocks noGrp="1" noRot="1" noChangeAspect="1" noMove="1" noResize="1" noEditPoints="1" noAdjustHandles="1" noChangeArrowheads="1" noChangeShapeType="1" noTextEdit="1"/>
              </p:cNvSpPr>
              <p:nvPr>
                <p:ph sz="half" idx="2"/>
              </p:nvPr>
            </p:nvSpPr>
            <p:spPr>
              <a:xfrm>
                <a:off x="1969809" y="5140570"/>
                <a:ext cx="8252381" cy="1171330"/>
              </a:xfrm>
              <a:blipFill rotWithShape="0">
                <a:blip r:embed="rId2"/>
                <a:stretch>
                  <a:fillRect/>
                </a:stretch>
              </a:blipFill>
            </p:spPr>
            <p:txBody>
              <a:bodyPr/>
              <a:lstStyle/>
              <a:p>
                <a:r>
                  <a:rPr lang="fa-IR">
                    <a:noFill/>
                  </a:rPr>
                  <a:t> </a:t>
                </a:r>
              </a:p>
            </p:txBody>
          </p:sp>
        </mc:Fallback>
      </mc:AlternateContent>
      <p:graphicFrame>
        <p:nvGraphicFramePr>
          <p:cNvPr id="4" name="Table 3"/>
          <p:cNvGraphicFramePr>
            <a:graphicFrameLocks noGrp="1"/>
          </p:cNvGraphicFramePr>
          <p:nvPr>
            <p:extLst>
              <p:ext uri="{D42A27DB-BD31-4B8C-83A1-F6EECF244321}">
                <p14:modId xmlns:p14="http://schemas.microsoft.com/office/powerpoint/2010/main" val="3911731961"/>
              </p:ext>
            </p:extLst>
          </p:nvPr>
        </p:nvGraphicFramePr>
        <p:xfrm>
          <a:off x="2739010" y="2613930"/>
          <a:ext cx="8128000" cy="2114346"/>
        </p:xfrm>
        <a:graphic>
          <a:graphicData uri="http://schemas.openxmlformats.org/drawingml/2006/table">
            <a:tbl>
              <a:tblPr rtl="1" firstRow="1" bandRow="1">
                <a:tableStyleId>{5C22544A-7EE6-4342-B048-85BDC9FD1C3A}</a:tableStyleId>
              </a:tblPr>
              <a:tblGrid>
                <a:gridCol w="2032000"/>
                <a:gridCol w="2032000"/>
                <a:gridCol w="2032000"/>
                <a:gridCol w="2032000"/>
              </a:tblGrid>
              <a:tr h="732586">
                <a:tc gridSpan="4">
                  <a:txBody>
                    <a:bodyPr/>
                    <a:lstStyle/>
                    <a:p>
                      <a:pPr rtl="1"/>
                      <a:r>
                        <a:rPr lang="fa-IR" dirty="0" smtClean="0"/>
                        <a:t>سوال 1</a:t>
                      </a:r>
                      <a:endParaRPr lang="fa-IR" dirty="0"/>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dirty="0"/>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dirty="0" smtClean="0"/>
                        <a:t>غلط</a:t>
                      </a:r>
                    </a:p>
                    <a:p>
                      <a:pPr rtl="1"/>
                      <a:endParaRPr lang="fa-IR"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dirty="0" smtClean="0"/>
                        <a:t>صحیح</a:t>
                      </a:r>
                    </a:p>
                    <a:p>
                      <a:pPr rtl="1"/>
                      <a:endParaRPr lang="fa-IR" dirty="0"/>
                    </a:p>
                  </a:txBody>
                  <a:tcPr/>
                </a:tc>
                <a:tc>
                  <a:txBody>
                    <a:bodyPr/>
                    <a:lstStyle/>
                    <a:p>
                      <a:pPr rtl="1"/>
                      <a:endParaRPr lang="fa-IR" dirty="0"/>
                    </a:p>
                  </a:txBody>
                  <a:tcPr/>
                </a:tc>
                <a:tc rowSpan="3">
                  <a:txBody>
                    <a:bodyPr/>
                    <a:lstStyle/>
                    <a:p>
                      <a:pPr rtl="1"/>
                      <a:r>
                        <a:rPr lang="fa-IR" dirty="0" smtClean="0"/>
                        <a:t>سوال 2</a:t>
                      </a:r>
                      <a:endParaRPr lang="fa-IR" dirty="0"/>
                    </a:p>
                  </a:txBody>
                  <a:tcPr/>
                </a:tc>
              </a:tr>
              <a:tr h="370840">
                <a:tc>
                  <a:txBody>
                    <a:bodyPr/>
                    <a:lstStyle/>
                    <a:p>
                      <a:pPr rtl="1"/>
                      <a:r>
                        <a:rPr lang="en-US" dirty="0" smtClean="0"/>
                        <a:t>B</a:t>
                      </a:r>
                      <a:endParaRPr lang="fa-IR" dirty="0"/>
                    </a:p>
                  </a:txBody>
                  <a:tcPr/>
                </a:tc>
                <a:tc>
                  <a:txBody>
                    <a:bodyPr/>
                    <a:lstStyle/>
                    <a:p>
                      <a:pPr rtl="1"/>
                      <a:r>
                        <a:rPr lang="en-US" dirty="0" smtClean="0"/>
                        <a:t>A</a:t>
                      </a:r>
                      <a:endParaRPr lang="fa-IR" dirty="0"/>
                    </a:p>
                  </a:txBody>
                  <a:tcPr/>
                </a:tc>
                <a:tc>
                  <a:txBody>
                    <a:bodyPr/>
                    <a:lstStyle/>
                    <a:p>
                      <a:pPr rtl="1"/>
                      <a:r>
                        <a:rPr lang="fa-IR" dirty="0" smtClean="0"/>
                        <a:t>صحیح</a:t>
                      </a:r>
                      <a:endParaRPr lang="fa-IR" dirty="0"/>
                    </a:p>
                  </a:txBody>
                  <a:tcPr/>
                </a:tc>
                <a:tc vMerge="1">
                  <a:txBody>
                    <a:bodyPr/>
                    <a:lstStyle/>
                    <a:p>
                      <a:pPr rtl="1"/>
                      <a:endParaRPr lang="fa-IR"/>
                    </a:p>
                  </a:txBody>
                  <a:tcPr/>
                </a:tc>
              </a:tr>
              <a:tr h="370840">
                <a:tc>
                  <a:txBody>
                    <a:bodyPr/>
                    <a:lstStyle/>
                    <a:p>
                      <a:pPr rtl="1"/>
                      <a:r>
                        <a:rPr lang="en-US" dirty="0" smtClean="0"/>
                        <a:t>D</a:t>
                      </a:r>
                      <a:endParaRPr lang="fa-IR" dirty="0"/>
                    </a:p>
                  </a:txBody>
                  <a:tcPr/>
                </a:tc>
                <a:tc>
                  <a:txBody>
                    <a:bodyPr/>
                    <a:lstStyle/>
                    <a:p>
                      <a:pPr rtl="1"/>
                      <a:r>
                        <a:rPr lang="en-US" dirty="0" smtClean="0"/>
                        <a:t>C</a:t>
                      </a:r>
                      <a:endParaRPr lang="fa-IR" dirty="0"/>
                    </a:p>
                  </a:txBody>
                  <a:tcPr/>
                </a:tc>
                <a:tc>
                  <a:txBody>
                    <a:bodyPr/>
                    <a:lstStyle/>
                    <a:p>
                      <a:pPr rtl="1"/>
                      <a:r>
                        <a:rPr lang="fa-IR" dirty="0" smtClean="0"/>
                        <a:t>غلط</a:t>
                      </a:r>
                      <a:endParaRPr lang="fa-IR" dirty="0"/>
                    </a:p>
                  </a:txBody>
                  <a:tcPr/>
                </a:tc>
                <a:tc vMerge="1">
                  <a:txBody>
                    <a:bodyPr/>
                    <a:lstStyle/>
                    <a:p>
                      <a:pPr rtl="1"/>
                      <a:endParaRPr lang="fa-IR"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074160839"/>
              </p:ext>
            </p:extLst>
          </p:nvPr>
        </p:nvGraphicFramePr>
        <p:xfrm>
          <a:off x="2710730" y="2613930"/>
          <a:ext cx="8128000" cy="2114346"/>
        </p:xfrm>
        <a:graphic>
          <a:graphicData uri="http://schemas.openxmlformats.org/drawingml/2006/table">
            <a:tbl>
              <a:tblPr rtl="1" firstRow="1" bandRow="1">
                <a:tableStyleId>{5C22544A-7EE6-4342-B048-85BDC9FD1C3A}</a:tableStyleId>
              </a:tblPr>
              <a:tblGrid>
                <a:gridCol w="2032000"/>
                <a:gridCol w="2032000"/>
                <a:gridCol w="2032000"/>
                <a:gridCol w="2032000"/>
              </a:tblGrid>
              <a:tr h="732586">
                <a:tc gridSpan="4">
                  <a:txBody>
                    <a:bodyPr/>
                    <a:lstStyle/>
                    <a:p>
                      <a:pPr rtl="1"/>
                      <a:r>
                        <a:rPr lang="fa-IR" dirty="0" smtClean="0"/>
                        <a:t>سوال 1</a:t>
                      </a:r>
                      <a:endParaRPr lang="fa-IR" dirty="0"/>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dirty="0"/>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dirty="0" smtClean="0"/>
                        <a:t>غلط</a:t>
                      </a:r>
                    </a:p>
                    <a:p>
                      <a:pPr rtl="1"/>
                      <a:endParaRPr lang="fa-IR"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dirty="0" smtClean="0"/>
                        <a:t>صحیح</a:t>
                      </a:r>
                    </a:p>
                    <a:p>
                      <a:pPr rtl="1"/>
                      <a:endParaRPr lang="fa-IR" dirty="0"/>
                    </a:p>
                  </a:txBody>
                  <a:tcPr/>
                </a:tc>
                <a:tc>
                  <a:txBody>
                    <a:bodyPr/>
                    <a:lstStyle/>
                    <a:p>
                      <a:pPr rtl="1"/>
                      <a:endParaRPr lang="fa-IR" dirty="0"/>
                    </a:p>
                  </a:txBody>
                  <a:tcPr/>
                </a:tc>
                <a:tc rowSpan="3">
                  <a:txBody>
                    <a:bodyPr/>
                    <a:lstStyle/>
                    <a:p>
                      <a:pPr rtl="1"/>
                      <a:r>
                        <a:rPr lang="fa-IR" dirty="0" smtClean="0"/>
                        <a:t>سوال 2</a:t>
                      </a:r>
                      <a:endParaRPr lang="fa-IR" dirty="0"/>
                    </a:p>
                  </a:txBody>
                  <a:tcPr/>
                </a:tc>
              </a:tr>
              <a:tr h="370840">
                <a:tc>
                  <a:txBody>
                    <a:bodyPr/>
                    <a:lstStyle/>
                    <a:p>
                      <a:pPr algn="ctr" rtl="1"/>
                      <a:r>
                        <a:rPr lang="en-US" dirty="0" smtClean="0"/>
                        <a:t>B</a:t>
                      </a:r>
                      <a:endParaRPr lang="fa-IR" dirty="0"/>
                    </a:p>
                  </a:txBody>
                  <a:tcPr/>
                </a:tc>
                <a:tc>
                  <a:txBody>
                    <a:bodyPr/>
                    <a:lstStyle/>
                    <a:p>
                      <a:pPr algn="ctr" rtl="1"/>
                      <a:r>
                        <a:rPr lang="en-US" dirty="0" smtClean="0"/>
                        <a:t>A</a:t>
                      </a:r>
                      <a:endParaRPr lang="fa-IR" dirty="0"/>
                    </a:p>
                  </a:txBody>
                  <a:tcPr/>
                </a:tc>
                <a:tc>
                  <a:txBody>
                    <a:bodyPr/>
                    <a:lstStyle/>
                    <a:p>
                      <a:pPr rtl="1"/>
                      <a:r>
                        <a:rPr lang="fa-IR" dirty="0" smtClean="0"/>
                        <a:t>صحیح</a:t>
                      </a:r>
                      <a:endParaRPr lang="fa-IR" dirty="0"/>
                    </a:p>
                  </a:txBody>
                  <a:tcPr/>
                </a:tc>
                <a:tc vMerge="1">
                  <a:txBody>
                    <a:bodyPr/>
                    <a:lstStyle/>
                    <a:p>
                      <a:pPr rtl="1"/>
                      <a:endParaRPr lang="fa-IR"/>
                    </a:p>
                  </a:txBody>
                  <a:tcPr/>
                </a:tc>
              </a:tr>
              <a:tr h="370840">
                <a:tc>
                  <a:txBody>
                    <a:bodyPr/>
                    <a:lstStyle/>
                    <a:p>
                      <a:pPr algn="ctr" rtl="1"/>
                      <a:r>
                        <a:rPr lang="en-US" dirty="0" smtClean="0"/>
                        <a:t>D</a:t>
                      </a:r>
                      <a:endParaRPr lang="fa-IR" dirty="0"/>
                    </a:p>
                  </a:txBody>
                  <a:tcPr/>
                </a:tc>
                <a:tc>
                  <a:txBody>
                    <a:bodyPr/>
                    <a:lstStyle/>
                    <a:p>
                      <a:pPr algn="ctr" rtl="1"/>
                      <a:r>
                        <a:rPr lang="en-US" dirty="0" smtClean="0"/>
                        <a:t>C</a:t>
                      </a:r>
                      <a:endParaRPr lang="fa-IR" dirty="0"/>
                    </a:p>
                  </a:txBody>
                  <a:tcPr/>
                </a:tc>
                <a:tc>
                  <a:txBody>
                    <a:bodyPr/>
                    <a:lstStyle/>
                    <a:p>
                      <a:pPr rtl="1"/>
                      <a:r>
                        <a:rPr lang="fa-IR" dirty="0" smtClean="0"/>
                        <a:t>غلط</a:t>
                      </a:r>
                      <a:endParaRPr lang="fa-IR" dirty="0"/>
                    </a:p>
                  </a:txBody>
                  <a:tcPr/>
                </a:tc>
                <a:tc vMerge="1">
                  <a:txBody>
                    <a:bodyPr/>
                    <a:lstStyle/>
                    <a:p>
                      <a:pPr rtl="1"/>
                      <a:endParaRPr lang="fa-IR" dirty="0"/>
                    </a:p>
                  </a:txBody>
                  <a:tcPr/>
                </a:tc>
              </a:tr>
            </a:tbl>
          </a:graphicData>
        </a:graphic>
      </p:graphicFrame>
    </p:spTree>
    <p:extLst>
      <p:ext uri="{BB962C8B-B14F-4D97-AF65-F5344CB8AC3E}">
        <p14:creationId xmlns:p14="http://schemas.microsoft.com/office/powerpoint/2010/main" val="373272622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a-IR" dirty="0" smtClean="0"/>
              <a:t>مثال</a:t>
            </a:r>
            <a:endParaRPr lang="fa-IR" dirty="0"/>
          </a:p>
        </p:txBody>
      </p:sp>
      <p:sp>
        <p:nvSpPr>
          <p:cNvPr id="6" name="Content Placeholder 5"/>
          <p:cNvSpPr>
            <a:spLocks noGrp="1"/>
          </p:cNvSpPr>
          <p:nvPr>
            <p:ph idx="1"/>
          </p:nvPr>
        </p:nvSpPr>
        <p:spPr/>
        <p:txBody>
          <a:bodyPr/>
          <a:lstStyle/>
          <a:p>
            <a:r>
              <a:rPr lang="fa-IR" dirty="0" smtClean="0">
                <a:cs typeface="B Nazanin" panose="00000400000000000000" pitchFamily="2" charset="-78"/>
              </a:rPr>
              <a:t>پاسخ های صحیح و غلط گروه 100 نفری از آزمودنی ها به سوالات 1 و 2 آمده است</a:t>
            </a:r>
          </a:p>
          <a:p>
            <a:endParaRPr lang="fa-IR" dirty="0"/>
          </a:p>
        </p:txBody>
      </p:sp>
      <p:graphicFrame>
        <p:nvGraphicFramePr>
          <p:cNvPr id="7" name="Table 6"/>
          <p:cNvGraphicFramePr>
            <a:graphicFrameLocks noGrp="1"/>
          </p:cNvGraphicFramePr>
          <p:nvPr>
            <p:extLst>
              <p:ext uri="{D42A27DB-BD31-4B8C-83A1-F6EECF244321}">
                <p14:modId xmlns:p14="http://schemas.microsoft.com/office/powerpoint/2010/main" val="3302484829"/>
              </p:ext>
            </p:extLst>
          </p:nvPr>
        </p:nvGraphicFramePr>
        <p:xfrm>
          <a:off x="2739010" y="2613930"/>
          <a:ext cx="8128000" cy="2114346"/>
        </p:xfrm>
        <a:graphic>
          <a:graphicData uri="http://schemas.openxmlformats.org/drawingml/2006/table">
            <a:tbl>
              <a:tblPr rtl="1" firstRow="1" bandRow="1">
                <a:tableStyleId>{5C22544A-7EE6-4342-B048-85BDC9FD1C3A}</a:tableStyleId>
              </a:tblPr>
              <a:tblGrid>
                <a:gridCol w="2032000"/>
                <a:gridCol w="2032000"/>
                <a:gridCol w="2032000"/>
                <a:gridCol w="2032000"/>
              </a:tblGrid>
              <a:tr h="732586">
                <a:tc gridSpan="4">
                  <a:txBody>
                    <a:bodyPr/>
                    <a:lstStyle/>
                    <a:p>
                      <a:pPr rtl="1"/>
                      <a:r>
                        <a:rPr lang="fa-IR" dirty="0" smtClean="0"/>
                        <a:t>سوال 1</a:t>
                      </a:r>
                      <a:endParaRPr lang="fa-IR" dirty="0"/>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dirty="0"/>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dirty="0" smtClean="0"/>
                        <a:t>غلط</a:t>
                      </a:r>
                    </a:p>
                    <a:p>
                      <a:pPr rtl="1"/>
                      <a:endParaRPr lang="fa-IR"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dirty="0" smtClean="0"/>
                        <a:t>صحیح</a:t>
                      </a:r>
                    </a:p>
                    <a:p>
                      <a:pPr rtl="1"/>
                      <a:endParaRPr lang="fa-IR" dirty="0"/>
                    </a:p>
                  </a:txBody>
                  <a:tcPr/>
                </a:tc>
                <a:tc>
                  <a:txBody>
                    <a:bodyPr/>
                    <a:lstStyle/>
                    <a:p>
                      <a:pPr rtl="1"/>
                      <a:endParaRPr lang="fa-IR" dirty="0"/>
                    </a:p>
                  </a:txBody>
                  <a:tcPr/>
                </a:tc>
                <a:tc rowSpan="3">
                  <a:txBody>
                    <a:bodyPr/>
                    <a:lstStyle/>
                    <a:p>
                      <a:pPr rtl="1"/>
                      <a:r>
                        <a:rPr lang="fa-IR" dirty="0" smtClean="0"/>
                        <a:t>سوال 2</a:t>
                      </a:r>
                      <a:endParaRPr lang="fa-IR" dirty="0"/>
                    </a:p>
                  </a:txBody>
                  <a:tcPr/>
                </a:tc>
              </a:tr>
              <a:tr h="370840">
                <a:tc>
                  <a:txBody>
                    <a:bodyPr/>
                    <a:lstStyle/>
                    <a:p>
                      <a:pPr algn="ctr" rtl="1"/>
                      <a:r>
                        <a:rPr lang="fa-IR" dirty="0" smtClean="0"/>
                        <a:t>25</a:t>
                      </a:r>
                      <a:endParaRPr lang="fa-IR" dirty="0"/>
                    </a:p>
                  </a:txBody>
                  <a:tcPr/>
                </a:tc>
                <a:tc>
                  <a:txBody>
                    <a:bodyPr/>
                    <a:lstStyle/>
                    <a:p>
                      <a:pPr algn="ctr" rtl="1"/>
                      <a:r>
                        <a:rPr lang="fa-IR" dirty="0" smtClean="0"/>
                        <a:t>35</a:t>
                      </a:r>
                      <a:endParaRPr lang="fa-IR" dirty="0"/>
                    </a:p>
                  </a:txBody>
                  <a:tcPr/>
                </a:tc>
                <a:tc>
                  <a:txBody>
                    <a:bodyPr/>
                    <a:lstStyle/>
                    <a:p>
                      <a:pPr rtl="1"/>
                      <a:r>
                        <a:rPr lang="fa-IR" dirty="0" smtClean="0"/>
                        <a:t>صحیح</a:t>
                      </a:r>
                      <a:endParaRPr lang="fa-IR" dirty="0"/>
                    </a:p>
                  </a:txBody>
                  <a:tcPr/>
                </a:tc>
                <a:tc vMerge="1">
                  <a:txBody>
                    <a:bodyPr/>
                    <a:lstStyle/>
                    <a:p>
                      <a:pPr rtl="1"/>
                      <a:endParaRPr lang="fa-IR"/>
                    </a:p>
                  </a:txBody>
                  <a:tcPr/>
                </a:tc>
              </a:tr>
              <a:tr h="370840">
                <a:tc>
                  <a:txBody>
                    <a:bodyPr/>
                    <a:lstStyle/>
                    <a:p>
                      <a:pPr algn="ctr" rtl="1"/>
                      <a:r>
                        <a:rPr lang="fa-IR" dirty="0" smtClean="0"/>
                        <a:t>30</a:t>
                      </a:r>
                      <a:endParaRPr lang="fa-IR" dirty="0"/>
                    </a:p>
                  </a:txBody>
                  <a:tcPr/>
                </a:tc>
                <a:tc>
                  <a:txBody>
                    <a:bodyPr/>
                    <a:lstStyle/>
                    <a:p>
                      <a:pPr algn="ctr" rtl="1"/>
                      <a:r>
                        <a:rPr lang="fa-IR" dirty="0" smtClean="0"/>
                        <a:t>10</a:t>
                      </a:r>
                      <a:endParaRPr lang="fa-IR" dirty="0"/>
                    </a:p>
                  </a:txBody>
                  <a:tcPr/>
                </a:tc>
                <a:tc>
                  <a:txBody>
                    <a:bodyPr/>
                    <a:lstStyle/>
                    <a:p>
                      <a:pPr rtl="1"/>
                      <a:r>
                        <a:rPr lang="fa-IR" dirty="0" smtClean="0"/>
                        <a:t>غلط</a:t>
                      </a:r>
                      <a:endParaRPr lang="fa-IR" dirty="0"/>
                    </a:p>
                  </a:txBody>
                  <a:tcPr/>
                </a:tc>
                <a:tc vMerge="1">
                  <a:txBody>
                    <a:bodyPr/>
                    <a:lstStyle/>
                    <a:p>
                      <a:pPr rtl="1"/>
                      <a:endParaRPr lang="fa-IR" dirty="0"/>
                    </a:p>
                  </a:txBody>
                  <a:tcPr/>
                </a:tc>
              </a:tr>
            </a:tbl>
          </a:graphicData>
        </a:graphic>
      </p:graphicFrame>
      <mc:AlternateContent xmlns:mc="http://schemas.openxmlformats.org/markup-compatibility/2006" xmlns:a14="http://schemas.microsoft.com/office/drawing/2010/main">
        <mc:Choice Requires="a14">
          <p:sp>
            <p:nvSpPr>
              <p:cNvPr id="9" name="Content Placeholder 5"/>
              <p:cNvSpPr txBox="1">
                <a:spLocks/>
              </p:cNvSpPr>
              <p:nvPr/>
            </p:nvSpPr>
            <p:spPr>
              <a:xfrm>
                <a:off x="1491007" y="5140570"/>
                <a:ext cx="8252381" cy="1171330"/>
              </a:xfrm>
              <a:prstGeom prst="rect">
                <a:avLst/>
              </a:prstGeom>
            </p:spPr>
            <p:txBody>
              <a:bodyPr vert="horz" lIns="91440" tIns="45720" rIns="91440" bIns="45720" rtlCol="1">
                <a:normAutofit fontScale="92500"/>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rtl="0"/>
                <a14:m>
                  <m:oMath xmlns:m="http://schemas.openxmlformats.org/officeDocument/2006/math">
                    <m:r>
                      <a:rPr lang="en-US" i="1">
                        <a:latin typeface="Cambria Math" panose="02040503050406030204" pitchFamily="18" charset="0"/>
                      </a:rPr>
                      <m:t>𝑡</m:t>
                    </m:r>
                    <m:r>
                      <a:rPr lang="en-US" i="1">
                        <a:latin typeface="Cambria Math" panose="02040503050406030204" pitchFamily="18" charset="0"/>
                      </a:rPr>
                      <m:t>=</m:t>
                    </m:r>
                    <m:func>
                      <m:funcPr>
                        <m:ctrlPr>
                          <a:rPr lang="en-US" i="1">
                            <a:latin typeface="Cambria Math" panose="02040503050406030204" pitchFamily="18" charset="0"/>
                          </a:rPr>
                        </m:ctrlPr>
                      </m:funcPr>
                      <m:fName>
                        <m:r>
                          <m:rPr>
                            <m:sty m:val="p"/>
                          </m:rPr>
                          <a:rPr lang="en-US">
                            <a:latin typeface="Cambria Math" panose="02040503050406030204" pitchFamily="18" charset="0"/>
                          </a:rPr>
                          <m:t>cos</m:t>
                        </m:r>
                      </m:fName>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180</m:t>
                                </m:r>
                                <m:r>
                                  <a:rPr lang="en-US" i="1">
                                    <a:latin typeface="Cambria Math" panose="02040503050406030204" pitchFamily="18" charset="0"/>
                                  </a:rPr>
                                  <m:t>×</m:t>
                                </m:r>
                                <m:rad>
                                  <m:radPr>
                                    <m:degHide m:val="on"/>
                                    <m:ctrlPr>
                                      <a:rPr lang="en-US" i="1">
                                        <a:latin typeface="Cambria Math" panose="02040503050406030204" pitchFamily="18" charset="0"/>
                                      </a:rPr>
                                    </m:ctrlPr>
                                  </m:radPr>
                                  <m:deg/>
                                  <m:e>
                                    <m:r>
                                      <m:rPr>
                                        <m:sty m:val="p"/>
                                      </m:rPr>
                                      <a:rPr lang="en-US">
                                        <a:latin typeface="Cambria Math" panose="02040503050406030204" pitchFamily="18" charset="0"/>
                                      </a:rPr>
                                      <m:t>BC</m:t>
                                    </m:r>
                                  </m:e>
                                </m:rad>
                              </m:num>
                              <m:den>
                                <m:rad>
                                  <m:radPr>
                                    <m:degHide m:val="on"/>
                                    <m:ctrlPr>
                                      <a:rPr lang="en-US" i="1">
                                        <a:latin typeface="Cambria Math" panose="02040503050406030204" pitchFamily="18" charset="0"/>
                                      </a:rPr>
                                    </m:ctrlPr>
                                  </m:radPr>
                                  <m:deg/>
                                  <m:e>
                                    <m:r>
                                      <m:rPr>
                                        <m:sty m:val="p"/>
                                      </m:rPr>
                                      <a:rPr lang="en-US">
                                        <a:latin typeface="Cambria Math" panose="02040503050406030204" pitchFamily="18" charset="0"/>
                                      </a:rPr>
                                      <m:t>AD</m:t>
                                    </m:r>
                                  </m:e>
                                </m:rad>
                                <m:r>
                                  <a:rPr lang="en-US" i="1">
                                    <a:latin typeface="Cambria Math" panose="02040503050406030204" pitchFamily="18" charset="0"/>
                                  </a:rPr>
                                  <m:t>+</m:t>
                                </m:r>
                                <m:rad>
                                  <m:radPr>
                                    <m:degHide m:val="on"/>
                                    <m:ctrlPr>
                                      <a:rPr lang="en-US" i="1">
                                        <a:latin typeface="Cambria Math" panose="02040503050406030204" pitchFamily="18" charset="0"/>
                                      </a:rPr>
                                    </m:ctrlPr>
                                  </m:radPr>
                                  <m:deg/>
                                  <m:e>
                                    <m:r>
                                      <m:rPr>
                                        <m:sty m:val="p"/>
                                      </m:rPr>
                                      <a:rPr lang="en-US">
                                        <a:latin typeface="Cambria Math" panose="02040503050406030204" pitchFamily="18" charset="0"/>
                                      </a:rPr>
                                      <m:t>BC</m:t>
                                    </m:r>
                                  </m:e>
                                </m:rad>
                              </m:den>
                            </m:f>
                          </m:e>
                        </m:d>
                        <m:r>
                          <a:rPr lang="en-US" i="1">
                            <a:latin typeface="Cambria Math" panose="02040503050406030204" pitchFamily="18" charset="0"/>
                          </a:rPr>
                          <m:t>=</m:t>
                        </m:r>
                        <m:func>
                          <m:funcPr>
                            <m:ctrlPr>
                              <a:rPr lang="en-US" i="1">
                                <a:latin typeface="Cambria Math" panose="02040503050406030204" pitchFamily="18" charset="0"/>
                              </a:rPr>
                            </m:ctrlPr>
                          </m:funcPr>
                          <m:fName>
                            <m:r>
                              <m:rPr>
                                <m:sty m:val="p"/>
                              </m:rPr>
                              <a:rPr lang="en-US">
                                <a:latin typeface="Cambria Math" panose="02040503050406030204" pitchFamily="18" charset="0"/>
                              </a:rPr>
                              <m:t>cos</m:t>
                            </m:r>
                          </m:fName>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180</m:t>
                                    </m:r>
                                    <m:r>
                                      <a:rPr lang="en-US" i="1">
                                        <a:latin typeface="Cambria Math" panose="02040503050406030204" pitchFamily="18" charset="0"/>
                                      </a:rPr>
                                      <m:t>×</m:t>
                                    </m:r>
                                    <m:rad>
                                      <m:radPr>
                                        <m:degHide m:val="on"/>
                                        <m:ctrlPr>
                                          <a:rPr lang="en-US" i="1">
                                            <a:latin typeface="Cambria Math" panose="02040503050406030204" pitchFamily="18" charset="0"/>
                                          </a:rPr>
                                        </m:ctrlPr>
                                      </m:radPr>
                                      <m:deg/>
                                      <m:e>
                                        <m:r>
                                          <a:rPr lang="en-US">
                                            <a:latin typeface="Cambria Math" panose="02040503050406030204" pitchFamily="18" charset="0"/>
                                          </a:rPr>
                                          <m:t>25</m:t>
                                        </m:r>
                                        <m:r>
                                          <a:rPr lang="en-US" i="1">
                                            <a:latin typeface="Cambria Math" panose="02040503050406030204" pitchFamily="18" charset="0"/>
                                          </a:rPr>
                                          <m:t>×</m:t>
                                        </m:r>
                                        <m:r>
                                          <a:rPr lang="en-US" i="1">
                                            <a:latin typeface="Cambria Math" panose="02040503050406030204" pitchFamily="18" charset="0"/>
                                          </a:rPr>
                                          <m:t>10</m:t>
                                        </m:r>
                                      </m:e>
                                    </m:rad>
                                  </m:num>
                                  <m:den>
                                    <m:rad>
                                      <m:radPr>
                                        <m:degHide m:val="on"/>
                                        <m:ctrlPr>
                                          <a:rPr lang="en-US" i="1">
                                            <a:latin typeface="Cambria Math" panose="02040503050406030204" pitchFamily="18" charset="0"/>
                                          </a:rPr>
                                        </m:ctrlPr>
                                      </m:radPr>
                                      <m:deg/>
                                      <m:e>
                                        <m:r>
                                          <a:rPr lang="en-US">
                                            <a:latin typeface="Cambria Math" panose="02040503050406030204" pitchFamily="18" charset="0"/>
                                          </a:rPr>
                                          <m:t>35</m:t>
                                        </m:r>
                                        <m:r>
                                          <a:rPr lang="en-US" i="1">
                                            <a:latin typeface="Cambria Math" panose="02040503050406030204" pitchFamily="18" charset="0"/>
                                          </a:rPr>
                                          <m:t>×</m:t>
                                        </m:r>
                                        <m:r>
                                          <a:rPr lang="en-US">
                                            <a:latin typeface="Cambria Math" panose="02040503050406030204" pitchFamily="18" charset="0"/>
                                          </a:rPr>
                                          <m:t>30</m:t>
                                        </m:r>
                                      </m:e>
                                    </m:rad>
                                    <m:r>
                                      <a:rPr lang="en-US" i="1">
                                        <a:latin typeface="Cambria Math" panose="02040503050406030204" pitchFamily="18" charset="0"/>
                                      </a:rPr>
                                      <m:t>+</m:t>
                                    </m:r>
                                    <m:rad>
                                      <m:radPr>
                                        <m:degHide m:val="on"/>
                                        <m:ctrlPr>
                                          <a:rPr lang="en-US" i="1">
                                            <a:latin typeface="Cambria Math" panose="02040503050406030204" pitchFamily="18" charset="0"/>
                                          </a:rPr>
                                        </m:ctrlPr>
                                      </m:radPr>
                                      <m:deg/>
                                      <m:e>
                                        <m:r>
                                          <a:rPr lang="en-US">
                                            <a:latin typeface="Cambria Math" panose="02040503050406030204" pitchFamily="18" charset="0"/>
                                          </a:rPr>
                                          <m:t>25</m:t>
                                        </m:r>
                                        <m:r>
                                          <a:rPr lang="en-US" i="1">
                                            <a:latin typeface="Cambria Math" panose="02040503050406030204" pitchFamily="18" charset="0"/>
                                          </a:rPr>
                                          <m:t>×</m:t>
                                        </m:r>
                                        <m:r>
                                          <a:rPr lang="en-US" i="1">
                                            <a:latin typeface="Cambria Math" panose="02040503050406030204" pitchFamily="18" charset="0"/>
                                          </a:rPr>
                                          <m:t>10</m:t>
                                        </m:r>
                                      </m:e>
                                    </m:rad>
                                  </m:den>
                                </m:f>
                              </m:e>
                            </m:d>
                            <m:r>
                              <a:rPr lang="en-US" i="1">
                                <a:latin typeface="Cambria Math" panose="02040503050406030204" pitchFamily="18" charset="0"/>
                              </a:rPr>
                              <m:t>=</m:t>
                            </m:r>
                          </m:e>
                        </m:func>
                      </m:e>
                    </m:func>
                    <m:r>
                      <a:rPr lang="en-US" i="1">
                        <a:latin typeface="Cambria Math" panose="02040503050406030204" pitchFamily="18" charset="0"/>
                      </a:rPr>
                      <m:t>𝐶</m:t>
                    </m:r>
                    <m:r>
                      <a:rPr lang="en-US" i="1">
                        <a:latin typeface="Cambria Math" panose="02040503050406030204" pitchFamily="18" charset="0"/>
                      </a:rPr>
                      <m:t>0</m:t>
                    </m:r>
                    <m:r>
                      <a:rPr lang="en-US" i="1">
                        <a:latin typeface="Cambria Math" panose="02040503050406030204" pitchFamily="18" charset="0"/>
                      </a:rPr>
                      <m:t>𝑆</m:t>
                    </m:r>
                    <m:d>
                      <m:dPr>
                        <m:ctrlPr>
                          <a:rPr lang="en-US" i="1">
                            <a:latin typeface="Cambria Math" panose="02040503050406030204" pitchFamily="18" charset="0"/>
                          </a:rPr>
                        </m:ctrlPr>
                      </m:dPr>
                      <m:e>
                        <m:r>
                          <a:rPr lang="en-US" i="1">
                            <a:latin typeface="Cambria Math" panose="02040503050406030204" pitchFamily="18" charset="0"/>
                          </a:rPr>
                          <m:t>59</m:t>
                        </m:r>
                      </m:e>
                    </m:d>
                    <m:r>
                      <a:rPr lang="en-US" i="1">
                        <a:latin typeface="Cambria Math" panose="02040503050406030204" pitchFamily="18" charset="0"/>
                      </a:rPr>
                      <m:t>=</m:t>
                    </m:r>
                    <m:r>
                      <a:rPr lang="en-US" i="1">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rPr>
                      <m:t>52</m:t>
                    </m:r>
                  </m:oMath>
                </a14:m>
                <a:endParaRPr lang="en-US" dirty="0"/>
              </a:p>
            </p:txBody>
          </p:sp>
        </mc:Choice>
        <mc:Fallback xmlns="">
          <p:sp>
            <p:nvSpPr>
              <p:cNvPr id="9" name="Content Placeholder 5"/>
              <p:cNvSpPr txBox="1">
                <a:spLocks noRot="1" noChangeAspect="1" noMove="1" noResize="1" noEditPoints="1" noAdjustHandles="1" noChangeArrowheads="1" noChangeShapeType="1" noTextEdit="1"/>
              </p:cNvSpPr>
              <p:nvPr/>
            </p:nvSpPr>
            <p:spPr>
              <a:xfrm>
                <a:off x="1491007" y="5140570"/>
                <a:ext cx="8252381" cy="1171330"/>
              </a:xfrm>
              <a:prstGeom prst="rect">
                <a:avLst/>
              </a:prstGeom>
              <a:blipFill rotWithShape="0">
                <a:blip r:embed="rId2"/>
                <a:stretch>
                  <a:fillRect/>
                </a:stretch>
              </a:blipFill>
            </p:spPr>
            <p:txBody>
              <a:bodyPr/>
              <a:lstStyle/>
              <a:p>
                <a:r>
                  <a:rPr lang="fa-IR">
                    <a:noFill/>
                  </a:rPr>
                  <a:t> </a:t>
                </a:r>
              </a:p>
            </p:txBody>
          </p:sp>
        </mc:Fallback>
      </mc:AlternateContent>
    </p:spTree>
    <p:extLst>
      <p:ext uri="{BB962C8B-B14F-4D97-AF65-F5344CB8AC3E}">
        <p14:creationId xmlns:p14="http://schemas.microsoft.com/office/powerpoint/2010/main" val="3871715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rPr>
              <a:t>تحلیل سوالات آزمون</a:t>
            </a:r>
            <a:endParaRPr lang="fa-IR" dirty="0">
              <a:solidFill>
                <a:srgbClr val="FF0000"/>
              </a:solidFill>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هدف از تحلیل سوالات آزمون بررسی دقت سوالات و نارسایی تک تک سوالات آزمون می باشد. در این مرحله نقاط قوت و ضعف و کیفیت سوالات تعیین می شود</a:t>
            </a:r>
          </a:p>
          <a:p>
            <a:endParaRPr lang="fa-IR" dirty="0">
              <a:cs typeface="B Nazanin" panose="00000400000000000000" pitchFamily="2" charset="-78"/>
            </a:endParaRPr>
          </a:p>
          <a:p>
            <a:pPr marL="0" indent="0">
              <a:buNone/>
            </a:pPr>
            <a:r>
              <a:rPr lang="fa-IR" dirty="0" smtClean="0">
                <a:cs typeface="B Nazanin" panose="00000400000000000000" pitchFamily="2" charset="-78"/>
              </a:rPr>
              <a:t>مراحل تحلیل سوال</a:t>
            </a:r>
          </a:p>
          <a:p>
            <a:r>
              <a:rPr lang="fa-IR" dirty="0" smtClean="0">
                <a:solidFill>
                  <a:srgbClr val="FF0000"/>
                </a:solidFill>
                <a:cs typeface="B Nazanin" panose="00000400000000000000" pitchFamily="2" charset="-78"/>
              </a:rPr>
              <a:t>الف: تعیین گروه بالا و گروه پایین</a:t>
            </a:r>
          </a:p>
          <a:p>
            <a:r>
              <a:rPr lang="fa-IR" dirty="0" smtClean="0">
                <a:cs typeface="B Nazanin" panose="00000400000000000000" pitchFamily="2" charset="-78"/>
              </a:rPr>
              <a:t>اگر تعداد کل برگه ها 20 تا 40 نفر هستند 10 برگه بالا و 10 برگه پایین</a:t>
            </a:r>
          </a:p>
          <a:p>
            <a:r>
              <a:rPr lang="fa-IR" dirty="0" smtClean="0">
                <a:cs typeface="B Nazanin" panose="00000400000000000000" pitchFamily="2" charset="-78"/>
              </a:rPr>
              <a:t>اگر گل برگه ها 20 یا کمتر از 20 نفر هستند برگه ها را به دور گروه بالا و پایین تقسیم کنید</a:t>
            </a:r>
          </a:p>
          <a:p>
            <a:r>
              <a:rPr lang="fa-IR" dirty="0" smtClean="0">
                <a:cs typeface="B Nazanin" panose="00000400000000000000" pitchFamily="2" charset="-78"/>
              </a:rPr>
              <a:t>اگر کل برگه ها بیش از </a:t>
            </a:r>
            <a:r>
              <a:rPr lang="fa-IR" dirty="0" smtClean="0">
                <a:solidFill>
                  <a:srgbClr val="FF0000"/>
                </a:solidFill>
                <a:cs typeface="B Nazanin" panose="00000400000000000000" pitchFamily="2" charset="-78"/>
              </a:rPr>
              <a:t>40</a:t>
            </a:r>
            <a:r>
              <a:rPr lang="fa-IR" dirty="0" smtClean="0">
                <a:cs typeface="B Nazanin" panose="00000400000000000000" pitchFamily="2" charset="-78"/>
              </a:rPr>
              <a:t> نفر هستند </a:t>
            </a:r>
            <a:r>
              <a:rPr lang="fa-IR" dirty="0" smtClean="0">
                <a:solidFill>
                  <a:srgbClr val="FF0000"/>
                </a:solidFill>
                <a:cs typeface="B Nazanin" panose="00000400000000000000" pitchFamily="2" charset="-78"/>
              </a:rPr>
              <a:t>27درصد گروه بالا </a:t>
            </a:r>
            <a:r>
              <a:rPr lang="fa-IR" dirty="0" smtClean="0">
                <a:cs typeface="B Nazanin" panose="00000400000000000000" pitchFamily="2" charset="-78"/>
              </a:rPr>
              <a:t>و</a:t>
            </a:r>
            <a:r>
              <a:rPr lang="fa-IR" dirty="0" smtClean="0">
                <a:solidFill>
                  <a:srgbClr val="FF0000"/>
                </a:solidFill>
                <a:cs typeface="B Nazanin" panose="00000400000000000000" pitchFamily="2" charset="-78"/>
              </a:rPr>
              <a:t> 27درصد گروه پایین </a:t>
            </a:r>
            <a:endParaRPr lang="fa-IR" dirty="0">
              <a:solidFill>
                <a:srgbClr val="FF0000"/>
              </a:solidFill>
              <a:cs typeface="B Nazanin" panose="00000400000000000000" pitchFamily="2" charset="-78"/>
            </a:endParaRPr>
          </a:p>
        </p:txBody>
      </p:sp>
    </p:spTree>
    <p:extLst>
      <p:ext uri="{BB962C8B-B14F-4D97-AF65-F5344CB8AC3E}">
        <p14:creationId xmlns:p14="http://schemas.microsoft.com/office/powerpoint/2010/main" val="42472652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مراحل تحلیل سوال</a:t>
            </a:r>
            <a:r>
              <a:rPr lang="fa-IR" dirty="0" smtClean="0">
                <a:cs typeface="B Nazanin" panose="00000400000000000000" pitchFamily="2" charset="-78"/>
              </a:rPr>
              <a:t/>
            </a:r>
            <a:br>
              <a:rPr lang="fa-IR" dirty="0" smtClean="0">
                <a:cs typeface="B Nazanin" panose="00000400000000000000" pitchFamily="2" charset="-78"/>
              </a:rPr>
            </a:br>
            <a:endParaRPr lang="fa-IR" dirty="0"/>
          </a:p>
        </p:txBody>
      </p:sp>
      <p:sp>
        <p:nvSpPr>
          <p:cNvPr id="3" name="Content Placeholder 2"/>
          <p:cNvSpPr>
            <a:spLocks noGrp="1"/>
          </p:cNvSpPr>
          <p:nvPr>
            <p:ph idx="1"/>
          </p:nvPr>
        </p:nvSpPr>
        <p:spPr/>
        <p:txBody>
          <a:bodyPr/>
          <a:lstStyle/>
          <a:p>
            <a:r>
              <a:rPr lang="fa-IR" dirty="0" smtClean="0">
                <a:solidFill>
                  <a:srgbClr val="FF0000"/>
                </a:solidFill>
                <a:cs typeface="B Nazanin" panose="00000400000000000000" pitchFamily="2" charset="-78"/>
              </a:rPr>
              <a:t>ب: اطلاعات زیر برای هر سوال تهیه شود</a:t>
            </a:r>
          </a:p>
          <a:p>
            <a:pPr marL="0" indent="0">
              <a:buNone/>
            </a:pPr>
            <a:r>
              <a:rPr lang="fa-IR" dirty="0">
                <a:cs typeface="B Nazanin" panose="00000400000000000000" pitchFamily="2" charset="-78"/>
              </a:rPr>
              <a:t>1</a:t>
            </a:r>
            <a:r>
              <a:rPr lang="fa-IR" dirty="0" smtClean="0">
                <a:cs typeface="B Nazanin" panose="00000400000000000000" pitchFamily="2" charset="-78"/>
              </a:rPr>
              <a:t>: تعداد افراد گروه بالا که به هریک از گزینه ها جواب داده اند یا آن را بی پاسخ گذاشته اند</a:t>
            </a:r>
          </a:p>
          <a:p>
            <a:pPr marL="0" indent="0">
              <a:buNone/>
            </a:pPr>
            <a:r>
              <a:rPr lang="fa-IR" dirty="0" smtClean="0">
                <a:cs typeface="B Nazanin" panose="00000400000000000000" pitchFamily="2" charset="-78"/>
              </a:rPr>
              <a:t>2: تعداد افراد گروه پایین که به هریک از گزینه ها جواب داده اند یا آن را بی پاسخ گذاشته اند</a:t>
            </a:r>
          </a:p>
          <a:p>
            <a:pPr marL="0" indent="0">
              <a:buNone/>
            </a:pPr>
            <a:endParaRPr lang="fa-IR" dirty="0">
              <a:cs typeface="B Nazanin" panose="00000400000000000000" pitchFamily="2" charset="-78"/>
            </a:endParaRPr>
          </a:p>
          <a:p>
            <a:pPr marL="0" indent="0">
              <a:buNone/>
            </a:pPr>
            <a:r>
              <a:rPr lang="fa-IR" dirty="0" smtClean="0">
                <a:cs typeface="B Nazanin" panose="00000400000000000000" pitchFamily="2" charset="-78"/>
              </a:rPr>
              <a:t>آزمونی در یک گروه 48 نفره دانشجویی انجام شده است</a:t>
            </a:r>
          </a:p>
          <a:p>
            <a:pPr marL="0" indent="0">
              <a:buNone/>
            </a:pPr>
            <a:endParaRPr lang="fa-IR" dirty="0" smtClean="0">
              <a:cs typeface="B Nazanin" panose="00000400000000000000" pitchFamily="2" charset="-78"/>
            </a:endParaRPr>
          </a:p>
          <a:p>
            <a:pPr marL="0" indent="0" algn="l" rtl="0">
              <a:buNone/>
            </a:pPr>
            <a:r>
              <a:rPr lang="en-US" dirty="0" smtClean="0">
                <a:cs typeface="B Nazanin" panose="00000400000000000000" pitchFamily="2" charset="-78"/>
              </a:rPr>
              <a:t>48× 27/100 = 13</a:t>
            </a:r>
            <a:endParaRPr lang="fa-IR" dirty="0" smtClean="0">
              <a:cs typeface="B Nazanin" panose="00000400000000000000" pitchFamily="2" charset="-78"/>
            </a:endParaRPr>
          </a:p>
          <a:p>
            <a:r>
              <a:rPr lang="fa-IR" dirty="0" smtClean="0">
                <a:solidFill>
                  <a:srgbClr val="FF0000"/>
                </a:solidFill>
                <a:cs typeface="B Nazanin" panose="00000400000000000000" pitchFamily="2" charset="-78"/>
              </a:rPr>
              <a:t>13 برگه بالا و 13 برگه پایین </a:t>
            </a:r>
            <a:r>
              <a:rPr lang="fa-IR" dirty="0" smtClean="0">
                <a:cs typeface="B Nazanin" panose="00000400000000000000" pitchFamily="2" charset="-78"/>
              </a:rPr>
              <a:t>سپس جوابها به هر سوال در هر گروه جمع بندی می شوند</a:t>
            </a:r>
            <a:endParaRPr lang="fa-IR" dirty="0">
              <a:cs typeface="B Nazanin" panose="00000400000000000000" pitchFamily="2" charset="-78"/>
            </a:endParaRPr>
          </a:p>
          <a:p>
            <a:pPr algn="l"/>
            <a:endParaRPr lang="fa-IR" dirty="0" smtClean="0">
              <a:cs typeface="B Nazanin" panose="00000400000000000000" pitchFamily="2" charset="-78"/>
            </a:endParaRPr>
          </a:p>
          <a:p>
            <a:endParaRPr lang="fa-IR" dirty="0">
              <a:cs typeface="B Nazanin" panose="00000400000000000000" pitchFamily="2" charset="-78"/>
            </a:endParaRPr>
          </a:p>
        </p:txBody>
      </p:sp>
    </p:spTree>
    <p:extLst>
      <p:ext uri="{BB962C8B-B14F-4D97-AF65-F5344CB8AC3E}">
        <p14:creationId xmlns:p14="http://schemas.microsoft.com/office/powerpoint/2010/main" val="18291342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ایجاد جدول پاسخ ها</a:t>
            </a:r>
            <a:endParaRPr lang="fa-IR" dirty="0">
              <a:solidFill>
                <a:srgbClr val="FF0000"/>
              </a:solidFill>
              <a:cs typeface="B Nazanin" panose="00000400000000000000" pitchFamily="2" charset="-78"/>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fa-IR" dirty="0" smtClean="0">
                    <a:cs typeface="B Nazanin" panose="00000400000000000000" pitchFamily="2" charset="-78"/>
                  </a:rPr>
                  <a:t>شماره پرسش (</a:t>
                </a:r>
                <a:r>
                  <a:rPr lang="en-US" dirty="0" smtClean="0">
                    <a:cs typeface="B Nazanin" panose="00000400000000000000" pitchFamily="2" charset="-78"/>
                  </a:rPr>
                  <a:t>No</a:t>
                </a:r>
                <a:r>
                  <a:rPr lang="fa-IR" dirty="0" smtClean="0">
                    <a:cs typeface="B Nazanin" panose="00000400000000000000" pitchFamily="2" charset="-78"/>
                  </a:rPr>
                  <a:t>)</a:t>
                </a:r>
              </a:p>
              <a:p>
                <a:r>
                  <a:rPr lang="fa-IR" dirty="0" smtClean="0">
                    <a:cs typeface="B Nazanin" panose="00000400000000000000" pitchFamily="2" charset="-78"/>
                  </a:rPr>
                  <a:t>تعداد افراد گروه قوی که به هریک از پرسش ها درست پاسخ داده اند(</a:t>
                </a:r>
                <a:r>
                  <a:rPr lang="en-US" dirty="0" smtClean="0">
                    <a:cs typeface="B Nazanin" panose="00000400000000000000" pitchFamily="2" charset="-78"/>
                  </a:rPr>
                  <a:t>Nu</a:t>
                </a:r>
                <a:r>
                  <a:rPr lang="fa-IR" dirty="0" smtClean="0">
                    <a:cs typeface="B Nazanin" panose="00000400000000000000" pitchFamily="2" charset="-78"/>
                  </a:rPr>
                  <a:t>)</a:t>
                </a:r>
              </a:p>
              <a:p>
                <a:r>
                  <a:rPr lang="fa-IR" dirty="0" smtClean="0">
                    <a:cs typeface="B Nazanin" panose="00000400000000000000" pitchFamily="2" charset="-78"/>
                  </a:rPr>
                  <a:t>تعداد افراد گروه ضعیف که به هریک از پرسش ها درست پاسخ داده اند(</a:t>
                </a:r>
                <a:r>
                  <a:rPr lang="en-US" dirty="0" err="1" smtClean="0">
                    <a:cs typeface="B Nazanin" panose="00000400000000000000" pitchFamily="2" charset="-78"/>
                  </a:rPr>
                  <a:t>Nl</a:t>
                </a:r>
                <a:r>
                  <a:rPr lang="fa-IR" dirty="0" smtClean="0">
                    <a:cs typeface="B Nazanin" panose="00000400000000000000" pitchFamily="2" charset="-78"/>
                  </a:rPr>
                  <a:t>)</a:t>
                </a:r>
              </a:p>
              <a:p>
                <a:r>
                  <a:rPr lang="fa-IR" dirty="0" smtClean="0">
                    <a:solidFill>
                      <a:srgbClr val="FF0000"/>
                    </a:solidFill>
                    <a:cs typeface="B Nazanin" panose="00000400000000000000" pitchFamily="2" charset="-78"/>
                  </a:rPr>
                  <a:t>مرحله بعد محاسبه سطح دشواری هر سوال در گروه قوی و گروه ضعیف</a:t>
                </a:r>
              </a:p>
              <a:p>
                <a:pPr algn="l" rtl="0"/>
                <a:r>
                  <a:rPr lang="en-US" dirty="0" smtClean="0">
                    <a:solidFill>
                      <a:srgbClr val="FF0000"/>
                    </a:solidFill>
                    <a:cs typeface="B Nazanin" panose="00000400000000000000" pitchFamily="2" charset="-78"/>
                  </a:rPr>
                  <a:t>Pu= Nu/n        Pl= </a:t>
                </a:r>
                <a:r>
                  <a:rPr lang="en-US" dirty="0" err="1" smtClean="0">
                    <a:solidFill>
                      <a:srgbClr val="FF0000"/>
                    </a:solidFill>
                    <a:cs typeface="B Nazanin" panose="00000400000000000000" pitchFamily="2" charset="-78"/>
                  </a:rPr>
                  <a:t>Nl</a:t>
                </a:r>
                <a:r>
                  <a:rPr lang="en-US" dirty="0" smtClean="0">
                    <a:solidFill>
                      <a:srgbClr val="FF0000"/>
                    </a:solidFill>
                    <a:cs typeface="B Nazanin" panose="00000400000000000000" pitchFamily="2" charset="-78"/>
                  </a:rPr>
                  <a:t>/n</a:t>
                </a:r>
              </a:p>
              <a:p>
                <a:r>
                  <a:rPr lang="fa-IR" dirty="0" smtClean="0">
                    <a:solidFill>
                      <a:srgbClr val="FF0000"/>
                    </a:solidFill>
                    <a:cs typeface="B Nazanin" panose="00000400000000000000" pitchFamily="2" charset="-78"/>
                  </a:rPr>
                  <a:t>سطح دشواری برای هر دو گروه قوی و ضعیف که برابر با میانگین های </a:t>
                </a:r>
                <a:r>
                  <a:rPr lang="en-US" dirty="0" smtClean="0">
                    <a:solidFill>
                      <a:srgbClr val="FF0000"/>
                    </a:solidFill>
                    <a:cs typeface="B Nazanin" panose="00000400000000000000" pitchFamily="2" charset="-78"/>
                  </a:rPr>
                  <a:t>Pu</a:t>
                </a:r>
                <a:r>
                  <a:rPr lang="fa-IR" dirty="0" smtClean="0">
                    <a:solidFill>
                      <a:srgbClr val="FF0000"/>
                    </a:solidFill>
                    <a:cs typeface="B Nazanin" panose="00000400000000000000" pitchFamily="2" charset="-78"/>
                  </a:rPr>
                  <a:t> و </a:t>
                </a:r>
                <a:r>
                  <a:rPr lang="en-US" dirty="0" smtClean="0">
                    <a:solidFill>
                      <a:srgbClr val="FF0000"/>
                    </a:solidFill>
                    <a:cs typeface="B Nazanin" panose="00000400000000000000" pitchFamily="2" charset="-78"/>
                  </a:rPr>
                  <a:t>Pl</a:t>
                </a:r>
                <a:r>
                  <a:rPr lang="fa-IR" dirty="0" smtClean="0">
                    <a:solidFill>
                      <a:srgbClr val="FF0000"/>
                    </a:solidFill>
                    <a:cs typeface="B Nazanin" panose="00000400000000000000" pitchFamily="2" charset="-78"/>
                  </a:rPr>
                  <a:t> است</a:t>
                </a:r>
              </a:p>
              <a:p>
                <a:pPr algn="l" rtl="0"/>
                <a:r>
                  <a:rPr lang="en-US" dirty="0" smtClean="0">
                    <a:solidFill>
                      <a:srgbClr val="FF0000"/>
                    </a:solidFill>
                    <a:cs typeface="B Nazanin" panose="00000400000000000000" pitchFamily="2" charset="-78"/>
                  </a:rPr>
                  <a:t>P= (Pu+ Pl)/2                     </a:t>
                </a:r>
                <a:r>
                  <a:rPr lang="fa-IR" dirty="0" smtClean="0">
                    <a:solidFill>
                      <a:srgbClr val="FF0000"/>
                    </a:solidFill>
                    <a:cs typeface="B Nazanin" panose="00000400000000000000" pitchFamily="2" charset="-78"/>
                  </a:rPr>
                  <a:t>                    یا </a:t>
                </a:r>
                <a14:m>
                  <m:oMath xmlns:m="http://schemas.openxmlformats.org/officeDocument/2006/math">
                    <m:r>
                      <a:rPr lang="en-US" i="1">
                        <a:latin typeface="Cambria Math" panose="02040503050406030204" pitchFamily="18" charset="0"/>
                      </a:rPr>
                      <m:t>𝑃</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𝑁𝑢</m:t>
                        </m:r>
                        <m:r>
                          <a:rPr lang="en-US" i="1">
                            <a:latin typeface="Cambria Math" panose="02040503050406030204" pitchFamily="18" charset="0"/>
                          </a:rPr>
                          <m:t>+</m:t>
                        </m:r>
                        <m:r>
                          <a:rPr lang="en-US" i="1">
                            <a:latin typeface="Cambria Math" panose="02040503050406030204" pitchFamily="18" charset="0"/>
                          </a:rPr>
                          <m:t>𝑁𝑙</m:t>
                        </m:r>
                      </m:num>
                      <m:den>
                        <m:r>
                          <a:rPr lang="en-US" i="1">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rPr>
                          <m:t>27</m:t>
                        </m:r>
                        <m:r>
                          <a:rPr lang="en-US" i="1">
                            <a:latin typeface="Cambria Math" panose="02040503050406030204" pitchFamily="18" charset="0"/>
                          </a:rPr>
                          <m:t> </m:t>
                        </m:r>
                        <m:r>
                          <a:rPr lang="en-US" i="1">
                            <a:latin typeface="Cambria Math" panose="02040503050406030204" pitchFamily="18" charset="0"/>
                          </a:rPr>
                          <m:t>𝑁</m:t>
                        </m:r>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2</m:t>
                        </m:r>
                      </m:den>
                    </m:f>
                  </m:oMath>
                </a14:m>
                <a:endParaRPr lang="en-US" dirty="0">
                  <a:cs typeface="B Nazanin" panose="00000400000000000000" pitchFamily="2" charset="-78"/>
                </a:endParaRPr>
              </a:p>
              <a:p>
                <a:pPr algn="l" rtl="0"/>
                <a:endParaRPr lang="fa-IR" dirty="0" smtClean="0">
                  <a:solidFill>
                    <a:srgbClr val="FF0000"/>
                  </a:solidFill>
                  <a:cs typeface="B Nazanin" panose="00000400000000000000" pitchFamily="2" charset="-78"/>
                </a:endParaRPr>
              </a:p>
              <a:p>
                <a:endParaRPr lang="fa-IR" dirty="0" smtClean="0"/>
              </a:p>
              <a:p>
                <a:endParaRPr lang="fa-IR"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t="-2941" r="-1043"/>
                </a:stretch>
              </a:blipFill>
            </p:spPr>
            <p:txBody>
              <a:bodyPr/>
              <a:lstStyle/>
              <a:p>
                <a:r>
                  <a:rPr lang="fa-IR">
                    <a:noFill/>
                  </a:rPr>
                  <a:t> </a:t>
                </a:r>
              </a:p>
            </p:txBody>
          </p:sp>
        </mc:Fallback>
      </mc:AlternateContent>
    </p:spTree>
    <p:extLst>
      <p:ext uri="{BB962C8B-B14F-4D97-AF65-F5344CB8AC3E}">
        <p14:creationId xmlns:p14="http://schemas.microsoft.com/office/powerpoint/2010/main" val="2593630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مراحل بعدی تجزیه تحلیل سوالات</a:t>
            </a:r>
            <a:endParaRPr lang="fa-IR" dirty="0"/>
          </a:p>
        </p:txBody>
      </p:sp>
      <p:sp>
        <p:nvSpPr>
          <p:cNvPr id="3" name="Content Placeholder 2"/>
          <p:cNvSpPr>
            <a:spLocks noGrp="1"/>
          </p:cNvSpPr>
          <p:nvPr>
            <p:ph idx="1"/>
          </p:nvPr>
        </p:nvSpPr>
        <p:spPr/>
        <p:txBody>
          <a:bodyPr/>
          <a:lstStyle/>
          <a:p>
            <a:r>
              <a:rPr lang="fa-IR" dirty="0" smtClean="0">
                <a:cs typeface="B Nazanin" panose="00000400000000000000" pitchFamily="2" charset="-78"/>
              </a:rPr>
              <a:t>شاخص بعدی </a:t>
            </a:r>
            <a:r>
              <a:rPr lang="en-US" dirty="0" smtClean="0">
                <a:cs typeface="B Nazanin" panose="00000400000000000000" pitchFamily="2" charset="-78"/>
              </a:rPr>
              <a:t>q </a:t>
            </a:r>
            <a:r>
              <a:rPr lang="fa-IR" dirty="0" smtClean="0">
                <a:cs typeface="B Nazanin" panose="00000400000000000000" pitchFamily="2" charset="-78"/>
              </a:rPr>
              <a:t> یا </a:t>
            </a:r>
            <a:r>
              <a:rPr lang="fa-IR" dirty="0" smtClean="0">
                <a:solidFill>
                  <a:srgbClr val="FF0000"/>
                </a:solidFill>
                <a:cs typeface="B Nazanin" panose="00000400000000000000" pitchFamily="2" charset="-78"/>
              </a:rPr>
              <a:t>نسبت افرادی </a:t>
            </a:r>
            <a:r>
              <a:rPr lang="fa-IR" dirty="0" smtClean="0">
                <a:cs typeface="B Nazanin" panose="00000400000000000000" pitchFamily="2" charset="-78"/>
              </a:rPr>
              <a:t>که به هریک از پرسش ها جواب اشتباه داده اند </a:t>
            </a:r>
          </a:p>
          <a:p>
            <a:pPr lvl="8"/>
            <a:r>
              <a:rPr lang="en-US" sz="2800" dirty="0" smtClean="0">
                <a:solidFill>
                  <a:srgbClr val="FF0000"/>
                </a:solidFill>
                <a:cs typeface="B Nazanin" panose="00000400000000000000" pitchFamily="2" charset="-78"/>
              </a:rPr>
              <a:t>q= 1-p</a:t>
            </a:r>
          </a:p>
          <a:p>
            <a:pPr marL="3657600" lvl="8" indent="0">
              <a:buNone/>
            </a:pPr>
            <a:endParaRPr lang="fa-IR" sz="2800" dirty="0" smtClean="0">
              <a:cs typeface="B Nazanin" panose="00000400000000000000" pitchFamily="2" charset="-78"/>
            </a:endParaRPr>
          </a:p>
          <a:p>
            <a:pPr marL="1970088" lvl="8" indent="0">
              <a:buNone/>
            </a:pPr>
            <a:r>
              <a:rPr lang="fa-IR" sz="2800" dirty="0" smtClean="0">
                <a:cs typeface="B Nazanin" panose="00000400000000000000" pitchFamily="2" charset="-78"/>
              </a:rPr>
              <a:t>شاخص بعدی واریانس هر سوال می باشد</a:t>
            </a:r>
            <a:r>
              <a:rPr lang="fa-IR" sz="2800" dirty="0" smtClean="0">
                <a:solidFill>
                  <a:srgbClr val="FF0000"/>
                </a:solidFill>
                <a:cs typeface="B Nazanin" panose="00000400000000000000" pitchFamily="2" charset="-78"/>
              </a:rPr>
              <a:t>(</a:t>
            </a:r>
            <a:r>
              <a:rPr lang="en-US" sz="2800" dirty="0" smtClean="0">
                <a:solidFill>
                  <a:srgbClr val="FF0000"/>
                </a:solidFill>
                <a:cs typeface="B Nazanin" panose="00000400000000000000" pitchFamily="2" charset="-78"/>
              </a:rPr>
              <a:t>pq</a:t>
            </a:r>
            <a:r>
              <a:rPr lang="fa-IR" sz="2800" dirty="0" smtClean="0">
                <a:solidFill>
                  <a:srgbClr val="FF0000"/>
                </a:solidFill>
                <a:cs typeface="B Nazanin" panose="00000400000000000000" pitchFamily="2" charset="-78"/>
              </a:rPr>
              <a:t>)</a:t>
            </a:r>
          </a:p>
          <a:p>
            <a:pPr marL="3657600" lvl="8" indent="0" rtl="0">
              <a:buNone/>
            </a:pPr>
            <a:endParaRPr lang="en-US" sz="2800" dirty="0">
              <a:cs typeface="B Nazanin" panose="00000400000000000000" pitchFamily="2" charset="-78"/>
            </a:endParaRPr>
          </a:p>
          <a:p>
            <a:pPr marL="1970088" lvl="8" indent="0">
              <a:buNone/>
            </a:pPr>
            <a:r>
              <a:rPr lang="fa-IR" sz="2800" dirty="0" smtClean="0">
                <a:cs typeface="B Nazanin" panose="00000400000000000000" pitchFamily="2" charset="-78"/>
              </a:rPr>
              <a:t>شاخص بعدی ضریب تشخیص هر سوال می باشد </a:t>
            </a:r>
            <a:r>
              <a:rPr lang="fa-IR" sz="2800" dirty="0" smtClean="0">
                <a:solidFill>
                  <a:srgbClr val="FF0000"/>
                </a:solidFill>
                <a:cs typeface="B Nazanin" panose="00000400000000000000" pitchFamily="2" charset="-78"/>
              </a:rPr>
              <a:t>(</a:t>
            </a:r>
            <a:r>
              <a:rPr lang="en-US" sz="2800" dirty="0" smtClean="0">
                <a:solidFill>
                  <a:srgbClr val="FF0000"/>
                </a:solidFill>
                <a:cs typeface="B Nazanin" panose="00000400000000000000" pitchFamily="2" charset="-78"/>
              </a:rPr>
              <a:t>D</a:t>
            </a:r>
            <a:r>
              <a:rPr lang="fa-IR" sz="2800" dirty="0" smtClean="0">
                <a:solidFill>
                  <a:srgbClr val="FF0000"/>
                </a:solidFill>
                <a:cs typeface="B Nazanin" panose="00000400000000000000" pitchFamily="2" charset="-78"/>
              </a:rPr>
              <a:t>)</a:t>
            </a:r>
            <a:endParaRPr lang="fa-IR" sz="2800" dirty="0"/>
          </a:p>
          <a:p>
            <a:pPr marL="3657600" lvl="8" indent="0" algn="l" rtl="0">
              <a:buNone/>
            </a:pPr>
            <a:r>
              <a:rPr lang="en-US" sz="3200" dirty="0" smtClean="0">
                <a:solidFill>
                  <a:srgbClr val="FF0000"/>
                </a:solidFill>
              </a:rPr>
              <a:t>D= (Pu-Pl) </a:t>
            </a:r>
          </a:p>
          <a:p>
            <a:pPr marL="1168400" lvl="8" indent="0">
              <a:buNone/>
            </a:pPr>
            <a:r>
              <a:rPr lang="fa-IR" sz="3200" dirty="0" smtClean="0">
                <a:solidFill>
                  <a:srgbClr val="FF0000"/>
                </a:solidFill>
                <a:cs typeface="B Nazanin" panose="00000400000000000000" pitchFamily="2" charset="-78"/>
              </a:rPr>
              <a:t>ضریب تشخیص همبستگی هر سوال را با نمره کل آزمون می سنجد</a:t>
            </a:r>
            <a:endParaRPr lang="fa-IR" sz="3200" dirty="0">
              <a:solidFill>
                <a:srgbClr val="FF0000"/>
              </a:solidFill>
              <a:cs typeface="B Nazanin" panose="00000400000000000000" pitchFamily="2" charset="-78"/>
            </a:endParaRPr>
          </a:p>
        </p:txBody>
      </p:sp>
    </p:spTree>
    <p:extLst>
      <p:ext uri="{BB962C8B-B14F-4D97-AF65-F5344CB8AC3E}">
        <p14:creationId xmlns:p14="http://schemas.microsoft.com/office/powerpoint/2010/main" val="32365830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مراحل بعدی تجزیه تحلیل سوالات</a:t>
            </a:r>
            <a:endParaRPr lang="fa-IR" dirty="0">
              <a:solidFill>
                <a:srgbClr val="FF0000"/>
              </a:solidFill>
              <a:cs typeface="B Nazanin" panose="00000400000000000000" pitchFamily="2" charset="-78"/>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fa-IR" dirty="0" smtClean="0">
                    <a:cs typeface="B Nazanin" panose="00000400000000000000" pitchFamily="2" charset="-78"/>
                  </a:rPr>
                  <a:t>برای معنی دار بودن ضریب تشخیص از </a:t>
                </a:r>
                <a:r>
                  <a:rPr lang="fa-IR" dirty="0" smtClean="0">
                    <a:solidFill>
                      <a:srgbClr val="FF0000"/>
                    </a:solidFill>
                    <a:cs typeface="B Nazanin" panose="00000400000000000000" pitchFamily="2" charset="-78"/>
                  </a:rPr>
                  <a:t>آزمون کای اسکوئر </a:t>
                </a:r>
                <a:r>
                  <a:rPr lang="fa-IR" dirty="0" smtClean="0">
                    <a:cs typeface="B Nazanin" panose="00000400000000000000" pitchFamily="2" charset="-78"/>
                  </a:rPr>
                  <a:t>استفاده می شود</a:t>
                </a:r>
                <a:endParaRPr lang="en-US" dirty="0" smtClean="0">
                  <a:cs typeface="B Nazanin" panose="00000400000000000000" pitchFamily="2" charset="-78"/>
                </a:endParaRPr>
              </a:p>
              <a:p>
                <a:pPr algn="l" rtl="0"/>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𝑋</m:t>
                        </m:r>
                      </m:e>
                      <m:sup>
                        <m:r>
                          <a:rPr lang="en-US" i="1">
                            <a:latin typeface="Cambria Math" panose="02040503050406030204" pitchFamily="18" charset="0"/>
                          </a:rPr>
                          <m:t>2</m:t>
                        </m:r>
                      </m:sup>
                    </m:sSup>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𝑁</m:t>
                        </m:r>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𝐷</m:t>
                                </m:r>
                              </m:e>
                            </m:d>
                          </m:e>
                          <m:sup>
                            <m:r>
                              <a:rPr lang="en-US" i="1">
                                <a:latin typeface="Cambria Math" panose="02040503050406030204" pitchFamily="18" charset="0"/>
                              </a:rPr>
                              <m:t>2</m:t>
                            </m:r>
                          </m:sup>
                        </m:sSup>
                      </m:num>
                      <m:den>
                        <m:r>
                          <a:rPr lang="en-US" i="1">
                            <a:latin typeface="Cambria Math" panose="02040503050406030204" pitchFamily="18" charset="0"/>
                          </a:rPr>
                          <m:t>4</m:t>
                        </m:r>
                        <m:r>
                          <a:rPr lang="en-US" i="1">
                            <a:latin typeface="Cambria Math" panose="02040503050406030204" pitchFamily="18" charset="0"/>
                          </a:rPr>
                          <m:t>𝑝𝑞</m:t>
                        </m:r>
                      </m:den>
                    </m:f>
                  </m:oMath>
                </a14:m>
                <a:endParaRPr lang="en-US" dirty="0" smtClean="0">
                  <a:cs typeface="B Nazanin" panose="00000400000000000000" pitchFamily="2" charset="-78"/>
                </a:endParaRPr>
              </a:p>
              <a:p>
                <a:pPr algn="r"/>
                <a:r>
                  <a:rPr lang="fa-IR" dirty="0" smtClean="0">
                    <a:cs typeface="B Nazanin" panose="00000400000000000000" pitchFamily="2" charset="-78"/>
                  </a:rPr>
                  <a:t>مجموع افراد دو گروه </a:t>
                </a:r>
                <a:r>
                  <a:rPr lang="en-US" dirty="0" smtClean="0">
                    <a:cs typeface="B Nazanin" panose="00000400000000000000" pitchFamily="2" charset="-78"/>
                  </a:rPr>
                  <a:t>N</a:t>
                </a:r>
                <a:r>
                  <a:rPr lang="fa-IR" dirty="0" smtClean="0">
                    <a:cs typeface="B Nazanin" panose="00000400000000000000" pitchFamily="2" charset="-78"/>
                  </a:rPr>
                  <a:t>    ضریب تشخیص </a:t>
                </a:r>
                <a:r>
                  <a:rPr lang="en-US" dirty="0" smtClean="0">
                    <a:cs typeface="B Nazanin" panose="00000400000000000000" pitchFamily="2" charset="-78"/>
                  </a:rPr>
                  <a:t>D</a:t>
                </a:r>
                <a:r>
                  <a:rPr lang="fa-IR" dirty="0" smtClean="0">
                    <a:cs typeface="B Nazanin" panose="00000400000000000000" pitchFamily="2" charset="-78"/>
                  </a:rPr>
                  <a:t>   واریانس </a:t>
                </a:r>
                <a:r>
                  <a:rPr lang="en-US" dirty="0" smtClean="0">
                    <a:cs typeface="B Nazanin" panose="00000400000000000000" pitchFamily="2" charset="-78"/>
                  </a:rPr>
                  <a:t>pq</a:t>
                </a:r>
                <a:endParaRPr lang="en-US" dirty="0">
                  <a:cs typeface="B Nazanin" panose="00000400000000000000" pitchFamily="2" charset="-78"/>
                </a:endParaRPr>
              </a:p>
              <a:p>
                <a:pPr marL="0" indent="0">
                  <a:buNone/>
                </a:pPr>
                <a:r>
                  <a:rPr lang="fa-IR" dirty="0" smtClean="0">
                    <a:cs typeface="B Nazanin" panose="00000400000000000000" pitchFamily="2" charset="-78"/>
                  </a:rPr>
                  <a:t>مرحله بعد مقدار کای اسکوئر با </a:t>
                </a:r>
                <a:r>
                  <a:rPr lang="fa-IR" dirty="0" smtClean="0">
                    <a:solidFill>
                      <a:srgbClr val="FF0000"/>
                    </a:solidFill>
                    <a:cs typeface="B Nazanin" panose="00000400000000000000" pitchFamily="2" charset="-78"/>
                  </a:rPr>
                  <a:t>عدد 3.82 </a:t>
                </a:r>
                <a:r>
                  <a:rPr lang="fa-IR" dirty="0" smtClean="0">
                    <a:cs typeface="B Nazanin" panose="00000400000000000000" pitchFamily="2" charset="-78"/>
                  </a:rPr>
                  <a:t>مقایسه می شود اگر بزرگتر باشد در سطح آلفای </a:t>
                </a:r>
                <a:r>
                  <a:rPr lang="fa-IR" dirty="0" smtClean="0">
                    <a:solidFill>
                      <a:srgbClr val="FF0000"/>
                    </a:solidFill>
                    <a:cs typeface="B Nazanin" panose="00000400000000000000" pitchFamily="2" charset="-78"/>
                  </a:rPr>
                  <a:t>0/05 </a:t>
                </a:r>
                <a:r>
                  <a:rPr lang="fa-IR" dirty="0" smtClean="0">
                    <a:cs typeface="B Nazanin" panose="00000400000000000000" pitchFamily="2" charset="-78"/>
                  </a:rPr>
                  <a:t>معنی دار می باشد اگر نبود بی معنی است و سوال مربوطه باید حذف شود</a:t>
                </a:r>
              </a:p>
              <a:p>
                <a:pPr marL="0" indent="0">
                  <a:buNone/>
                </a:pPr>
                <a:r>
                  <a:rPr lang="fa-IR" dirty="0" smtClean="0">
                    <a:cs typeface="B Nazanin" panose="00000400000000000000" pitchFamily="2" charset="-78"/>
                  </a:rPr>
                  <a:t>مرحله بعد بر اساس </a:t>
                </a:r>
                <a:r>
                  <a:rPr lang="fa-IR" dirty="0" smtClean="0">
                    <a:solidFill>
                      <a:srgbClr val="FF0000"/>
                    </a:solidFill>
                    <a:cs typeface="B Nazanin" panose="00000400000000000000" pitchFamily="2" charset="-78"/>
                  </a:rPr>
                  <a:t>سطح دشواری سوالات</a:t>
                </a:r>
                <a:r>
                  <a:rPr lang="en-US" dirty="0" smtClean="0">
                    <a:solidFill>
                      <a:srgbClr val="FF0000"/>
                    </a:solidFill>
                    <a:cs typeface="B Nazanin" panose="00000400000000000000" pitchFamily="2" charset="-78"/>
                  </a:rPr>
                  <a:t>P</a:t>
                </a:r>
                <a:r>
                  <a:rPr lang="fa-IR" dirty="0" smtClean="0">
                    <a:solidFill>
                      <a:srgbClr val="FF0000"/>
                    </a:solidFill>
                    <a:cs typeface="B Nazanin" panose="00000400000000000000" pitchFamily="2" charset="-78"/>
                  </a:rPr>
                  <a:t> </a:t>
                </a:r>
                <a:r>
                  <a:rPr lang="fa-IR" dirty="0" smtClean="0">
                    <a:cs typeface="B Nazanin" panose="00000400000000000000" pitchFamily="2" charset="-78"/>
                  </a:rPr>
                  <a:t>سوالات رتبه بندی می شوند از سوال 1 تا سوال آخر که معنی دار شده است. </a:t>
                </a:r>
                <a:endParaRPr lang="fa-IR" dirty="0">
                  <a:cs typeface="B Nazanin" panose="00000400000000000000" pitchFamily="2" charset="-78"/>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t="-2661" r="-1217"/>
                </a:stretch>
              </a:blipFill>
            </p:spPr>
            <p:txBody>
              <a:bodyPr/>
              <a:lstStyle/>
              <a:p>
                <a:r>
                  <a:rPr lang="fa-IR">
                    <a:noFill/>
                  </a:rPr>
                  <a:t> </a:t>
                </a:r>
              </a:p>
            </p:txBody>
          </p:sp>
        </mc:Fallback>
      </mc:AlternateContent>
    </p:spTree>
    <p:extLst>
      <p:ext uri="{BB962C8B-B14F-4D97-AF65-F5344CB8AC3E}">
        <p14:creationId xmlns:p14="http://schemas.microsoft.com/office/powerpoint/2010/main" val="6541732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653</TotalTime>
  <Words>2606</Words>
  <Application>Microsoft Office PowerPoint</Application>
  <PresentationFormat>Widescreen</PresentationFormat>
  <Paragraphs>458</Paragraphs>
  <Slides>47</Slides>
  <Notes>10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47</vt:i4>
      </vt:variant>
    </vt:vector>
  </HeadingPairs>
  <TitlesOfParts>
    <vt:vector size="58" baseType="lpstr">
      <vt:lpstr>2  Homa</vt:lpstr>
      <vt:lpstr>Arial</vt:lpstr>
      <vt:lpstr>B Homa</vt:lpstr>
      <vt:lpstr>B Nazanin</vt:lpstr>
      <vt:lpstr>Calibri</vt:lpstr>
      <vt:lpstr>Calibri Light</vt:lpstr>
      <vt:lpstr>Cambria Math</vt:lpstr>
      <vt:lpstr>Nazanin</vt:lpstr>
      <vt:lpstr>Times New Roman</vt:lpstr>
      <vt:lpstr>Wingdings</vt:lpstr>
      <vt:lpstr>Office Theme</vt:lpstr>
      <vt:lpstr>ارزشیابی سوالات آزمون (نمره گذاری تجزیه تحلیل و اصلاح پرسش های آزمون)</vt:lpstr>
      <vt:lpstr>هدف از تحليل سوالهاي آزمون  </vt:lpstr>
      <vt:lpstr>نمره گذاری</vt:lpstr>
      <vt:lpstr>مثال</vt:lpstr>
      <vt:lpstr>تحلیل سوالات آزمون</vt:lpstr>
      <vt:lpstr>مراحل تحلیل سوال </vt:lpstr>
      <vt:lpstr>ایجاد جدول پاسخ ها</vt:lpstr>
      <vt:lpstr>مراحل بعدی تجزیه تحلیل سوالات</vt:lpstr>
      <vt:lpstr>مراحل بعدی تجزیه تحلیل سوالات</vt:lpstr>
      <vt:lpstr>PowerPoint Presentation</vt:lpstr>
      <vt:lpstr>ضریب دشواری  Difficulty Index</vt:lpstr>
      <vt:lpstr>PowerPoint Presentation</vt:lpstr>
      <vt:lpstr>تفسیر ضریب دشواری</vt:lpstr>
      <vt:lpstr>ضریب دشواری بهینه </vt:lpstr>
      <vt:lpstr>مثال:</vt:lpstr>
      <vt:lpstr>محاسبه حدود اطمینان 95درصد برای ضریب دشواری بهینه</vt:lpstr>
      <vt:lpstr>ضريب تميز  Discrimination Index</vt:lpstr>
      <vt:lpstr>PowerPoint Presentation</vt:lpstr>
      <vt:lpstr>PowerPoint Presentation</vt:lpstr>
      <vt:lpstr>تفسیر شاخص تمیز</vt:lpstr>
      <vt:lpstr>تفسیرضریب تمیز</vt:lpstr>
      <vt:lpstr>مقادیرمطلوب ضریب تمیز</vt:lpstr>
      <vt:lpstr>PowerPoint Presentation</vt:lpstr>
      <vt:lpstr>مهم </vt:lpstr>
      <vt:lpstr>تجدید نظر و اصلاح سوالات آزمون</vt:lpstr>
      <vt:lpstr>محاسبه شاخص های آماری آزمون</vt:lpstr>
      <vt:lpstr>PowerPoint Presentation</vt:lpstr>
      <vt:lpstr>PowerPoint Presentation</vt:lpstr>
      <vt:lpstr>PowerPoint Presentation</vt:lpstr>
      <vt:lpstr>PowerPoint Presentation</vt:lpstr>
      <vt:lpstr>1 - شاخص پايايي مصححان (Examiners reliability)</vt:lpstr>
      <vt:lpstr>3- فرم هاي موازي يا هم ارز</vt:lpstr>
      <vt:lpstr>عوامل مؤثر برپايايي آزمون</vt:lpstr>
      <vt:lpstr>محاسبه ضریب پایایی آزمون (روش کودریچاردسون) Kuder-Richardson</vt:lpstr>
      <vt:lpstr>محاسبه خطای معیار اندازه گیری (SE)</vt:lpstr>
      <vt:lpstr>شاخص اندازه سنجی</vt:lpstr>
      <vt:lpstr>مثال</vt:lpstr>
      <vt:lpstr>تجزیه تحلیل گزینه ها در پرسش های چند گزینه ای</vt:lpstr>
      <vt:lpstr>PowerPoint Presentation</vt:lpstr>
      <vt:lpstr>تجزیه تحلیل سوالات مثال</vt:lpstr>
      <vt:lpstr>آزمون معنی دار بودن نسبت فراوانی پاسخ دو گروه بالا و پایین به هر گزینه</vt:lpstr>
      <vt:lpstr>PowerPoint Presentation</vt:lpstr>
      <vt:lpstr>PowerPoint Presentation</vt:lpstr>
      <vt:lpstr>انواع دیگر روش های تجزیه و تحلیل سوال های آزمون 1. ضریب همبستگی دو رشته ای نقطه ای(پایایی سوالات آزمون)</vt:lpstr>
      <vt:lpstr>مثال</vt:lpstr>
      <vt:lpstr>ضریب همبستگی تتراکوریک</vt:lpstr>
      <vt:lpstr>مثال</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ارزشیابی آزمون (نمره گذازی تجزیه و تحلیل و اصلاح پرسش های آزمون)</dc:title>
  <dc:creator>Windows User</dc:creator>
  <cp:lastModifiedBy>Windows User</cp:lastModifiedBy>
  <cp:revision>60</cp:revision>
  <dcterms:created xsi:type="dcterms:W3CDTF">2019-06-04T08:03:09Z</dcterms:created>
  <dcterms:modified xsi:type="dcterms:W3CDTF">2019-06-11T03:45:05Z</dcterms:modified>
</cp:coreProperties>
</file>